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59" r:id="rId5"/>
    <p:sldId id="260" r:id="rId6"/>
    <p:sldId id="261" r:id="rId7"/>
    <p:sldId id="266" r:id="rId8"/>
    <p:sldId id="262" r:id="rId9"/>
    <p:sldId id="263" r:id="rId10"/>
    <p:sldId id="264"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840" y="-9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254DA0-4A97-44D4-ABCD-78923229F74F}"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876D0-8280-48B0-8034-84BC718FF8B6}" type="slidenum">
              <a:rPr lang="en-US" smtClean="0"/>
              <a:t>‹#›</a:t>
            </a:fld>
            <a:endParaRPr lang="en-US"/>
          </a:p>
        </p:txBody>
      </p:sp>
    </p:spTree>
    <p:extLst>
      <p:ext uri="{BB962C8B-B14F-4D97-AF65-F5344CB8AC3E}">
        <p14:creationId xmlns:p14="http://schemas.microsoft.com/office/powerpoint/2010/main" val="37791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54DA0-4A97-44D4-ABCD-78923229F74F}"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876D0-8280-48B0-8034-84BC718FF8B6}" type="slidenum">
              <a:rPr lang="en-US" smtClean="0"/>
              <a:t>‹#›</a:t>
            </a:fld>
            <a:endParaRPr lang="en-US"/>
          </a:p>
        </p:txBody>
      </p:sp>
    </p:spTree>
    <p:extLst>
      <p:ext uri="{BB962C8B-B14F-4D97-AF65-F5344CB8AC3E}">
        <p14:creationId xmlns:p14="http://schemas.microsoft.com/office/powerpoint/2010/main" val="147133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54DA0-4A97-44D4-ABCD-78923229F74F}"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876D0-8280-48B0-8034-84BC718FF8B6}" type="slidenum">
              <a:rPr lang="en-US" smtClean="0"/>
              <a:t>‹#›</a:t>
            </a:fld>
            <a:endParaRPr lang="en-US"/>
          </a:p>
        </p:txBody>
      </p:sp>
    </p:spTree>
    <p:extLst>
      <p:ext uri="{BB962C8B-B14F-4D97-AF65-F5344CB8AC3E}">
        <p14:creationId xmlns:p14="http://schemas.microsoft.com/office/powerpoint/2010/main" val="201542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54DA0-4A97-44D4-ABCD-78923229F74F}"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876D0-8280-48B0-8034-84BC718FF8B6}" type="slidenum">
              <a:rPr lang="en-US" smtClean="0"/>
              <a:t>‹#›</a:t>
            </a:fld>
            <a:endParaRPr lang="en-US"/>
          </a:p>
        </p:txBody>
      </p:sp>
      <p:pic>
        <p:nvPicPr>
          <p:cNvPr id="7" name="Picture 2" descr="E:\ELISA\ERLANGGA LISA\2016\MEDIA MENGAJAR PPT\Template PPT\Template SMA Kurnas Ekonomi\banner Ekonomi Kurnas SMA.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213953"/>
            <a:ext cx="9144000" cy="929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436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54DA0-4A97-44D4-ABCD-78923229F74F}"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876D0-8280-48B0-8034-84BC718FF8B6}" type="slidenum">
              <a:rPr lang="en-US" smtClean="0"/>
              <a:t>‹#›</a:t>
            </a:fld>
            <a:endParaRPr lang="en-US"/>
          </a:p>
        </p:txBody>
      </p:sp>
    </p:spTree>
    <p:extLst>
      <p:ext uri="{BB962C8B-B14F-4D97-AF65-F5344CB8AC3E}">
        <p14:creationId xmlns:p14="http://schemas.microsoft.com/office/powerpoint/2010/main" val="2117351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254DA0-4A97-44D4-ABCD-78923229F74F}"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876D0-8280-48B0-8034-84BC718FF8B6}" type="slidenum">
              <a:rPr lang="en-US" smtClean="0"/>
              <a:t>‹#›</a:t>
            </a:fld>
            <a:endParaRPr lang="en-US"/>
          </a:p>
        </p:txBody>
      </p:sp>
    </p:spTree>
    <p:extLst>
      <p:ext uri="{BB962C8B-B14F-4D97-AF65-F5344CB8AC3E}">
        <p14:creationId xmlns:p14="http://schemas.microsoft.com/office/powerpoint/2010/main" val="3046980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54DA0-4A97-44D4-ABCD-78923229F74F}" type="datetimeFigureOut">
              <a:rPr lang="en-US" smtClean="0"/>
              <a:t>8/11/2017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876D0-8280-48B0-8034-84BC718FF8B6}" type="slidenum">
              <a:rPr lang="en-US" smtClean="0"/>
              <a:t>‹#›</a:t>
            </a:fld>
            <a:endParaRPr lang="en-US"/>
          </a:p>
        </p:txBody>
      </p:sp>
    </p:spTree>
    <p:extLst>
      <p:ext uri="{BB962C8B-B14F-4D97-AF65-F5344CB8AC3E}">
        <p14:creationId xmlns:p14="http://schemas.microsoft.com/office/powerpoint/2010/main" val="312119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254DA0-4A97-44D4-ABCD-78923229F74F}" type="datetimeFigureOut">
              <a:rPr lang="en-US" smtClean="0"/>
              <a:t>8/11/2017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876D0-8280-48B0-8034-84BC718FF8B6}" type="slidenum">
              <a:rPr lang="en-US" smtClean="0"/>
              <a:t>‹#›</a:t>
            </a:fld>
            <a:endParaRPr lang="en-US"/>
          </a:p>
        </p:txBody>
      </p:sp>
    </p:spTree>
    <p:extLst>
      <p:ext uri="{BB962C8B-B14F-4D97-AF65-F5344CB8AC3E}">
        <p14:creationId xmlns:p14="http://schemas.microsoft.com/office/powerpoint/2010/main" val="2831641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54DA0-4A97-44D4-ABCD-78923229F74F}" type="datetimeFigureOut">
              <a:rPr lang="en-US" smtClean="0"/>
              <a:t>8/11/2017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876D0-8280-48B0-8034-84BC718FF8B6}" type="slidenum">
              <a:rPr lang="en-US" smtClean="0"/>
              <a:t>‹#›</a:t>
            </a:fld>
            <a:endParaRPr lang="en-US"/>
          </a:p>
        </p:txBody>
      </p:sp>
    </p:spTree>
    <p:extLst>
      <p:ext uri="{BB962C8B-B14F-4D97-AF65-F5344CB8AC3E}">
        <p14:creationId xmlns:p14="http://schemas.microsoft.com/office/powerpoint/2010/main" val="66859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54DA0-4A97-44D4-ABCD-78923229F74F}"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876D0-8280-48B0-8034-84BC718FF8B6}" type="slidenum">
              <a:rPr lang="en-US" smtClean="0"/>
              <a:t>‹#›</a:t>
            </a:fld>
            <a:endParaRPr lang="en-US"/>
          </a:p>
        </p:txBody>
      </p:sp>
    </p:spTree>
    <p:extLst>
      <p:ext uri="{BB962C8B-B14F-4D97-AF65-F5344CB8AC3E}">
        <p14:creationId xmlns:p14="http://schemas.microsoft.com/office/powerpoint/2010/main" val="118800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54DA0-4A97-44D4-ABCD-78923229F74F}"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876D0-8280-48B0-8034-84BC718FF8B6}" type="slidenum">
              <a:rPr lang="en-US" smtClean="0"/>
              <a:t>‹#›</a:t>
            </a:fld>
            <a:endParaRPr lang="en-US"/>
          </a:p>
        </p:txBody>
      </p:sp>
    </p:spTree>
    <p:extLst>
      <p:ext uri="{BB962C8B-B14F-4D97-AF65-F5344CB8AC3E}">
        <p14:creationId xmlns:p14="http://schemas.microsoft.com/office/powerpoint/2010/main" val="3415046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254DA0-4A97-44D4-ABCD-78923229F74F}" type="datetimeFigureOut">
              <a:rPr lang="en-US" smtClean="0"/>
              <a:t>8/11/2017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D876D0-8280-48B0-8034-84BC718FF8B6}" type="slidenum">
              <a:rPr lang="en-US" smtClean="0"/>
              <a:t>‹#›</a:t>
            </a:fld>
            <a:endParaRPr lang="en-US"/>
          </a:p>
        </p:txBody>
      </p:sp>
    </p:spTree>
    <p:extLst>
      <p:ext uri="{BB962C8B-B14F-4D97-AF65-F5344CB8AC3E}">
        <p14:creationId xmlns:p14="http://schemas.microsoft.com/office/powerpoint/2010/main" val="4062580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PPT Ekonomi XI new\httpspixabay.comidkontainer-pengangkat-wadah-port-1367609.jpg"/>
          <p:cNvPicPr>
            <a:picLocks noChangeAspect="1" noChangeArrowheads="1"/>
          </p:cNvPicPr>
          <p:nvPr/>
        </p:nvPicPr>
        <p:blipFill rotWithShape="1">
          <a:blip r:embed="rId2">
            <a:extLst>
              <a:ext uri="{28A0092B-C50C-407E-A947-70E740481C1C}">
                <a14:useLocalDpi xmlns:a14="http://schemas.microsoft.com/office/drawing/2010/main" val="0"/>
              </a:ext>
            </a:extLst>
          </a:blip>
          <a:srcRect t="1704" b="6286"/>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ELISA\ERLANGGA LISA\2016\MEDIA MENGAJAR PPT\Template PPT\Template SMA Kurnas Ekonomi\banner Ekonomi Kurnas S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13953"/>
            <a:ext cx="9144000" cy="929547"/>
          </a:xfrm>
          <a:prstGeom prst="rect">
            <a:avLst/>
          </a:prstGeom>
          <a:noFill/>
          <a:extLst>
            <a:ext uri="{909E8E84-426E-40DD-AFC4-6F175D3DCCD1}">
              <a14:hiddenFill xmlns:a14="http://schemas.microsoft.com/office/drawing/2010/main">
                <a:solidFill>
                  <a:srgbClr val="FFFFFF"/>
                </a:solidFill>
              </a14:hiddenFill>
            </a:ext>
          </a:extLst>
        </p:spPr>
      </p:pic>
      <p:sp>
        <p:nvSpPr>
          <p:cNvPr id="9" name="Parallelogram 8"/>
          <p:cNvSpPr/>
          <p:nvPr/>
        </p:nvSpPr>
        <p:spPr>
          <a:xfrm>
            <a:off x="816308" y="405115"/>
            <a:ext cx="7413292" cy="741351"/>
          </a:xfrm>
          <a:prstGeom prst="parallelogram">
            <a:avLst>
              <a:gd name="adj" fmla="val 45313"/>
            </a:avLst>
          </a:prstGeom>
          <a:solidFill>
            <a:srgbClr val="FFFFCC">
              <a:alpha val="98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cision 15"/>
          <p:cNvSpPr/>
          <p:nvPr/>
        </p:nvSpPr>
        <p:spPr>
          <a:xfrm>
            <a:off x="304800" y="133350"/>
            <a:ext cx="1295400" cy="1295400"/>
          </a:xfrm>
          <a:prstGeom prst="flowChartDecision">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76400" y="416064"/>
            <a:ext cx="6155755" cy="738664"/>
          </a:xfrm>
          <a:prstGeom prst="rect">
            <a:avLst/>
          </a:prstGeom>
        </p:spPr>
        <p:txBody>
          <a:bodyPr wrap="square">
            <a:spAutoFit/>
          </a:bodyPr>
          <a:lstStyle/>
          <a:p>
            <a:r>
              <a:rPr lang="en-US" sz="4200" b="1" dirty="0" err="1" smtClean="0">
                <a:solidFill>
                  <a:schemeClr val="accent5">
                    <a:lumMod val="75000"/>
                  </a:schemeClr>
                </a:solidFill>
              </a:rPr>
              <a:t>Perdagangan</a:t>
            </a:r>
            <a:r>
              <a:rPr lang="en-US" sz="4200" b="1" dirty="0" smtClean="0">
                <a:solidFill>
                  <a:schemeClr val="accent5">
                    <a:lumMod val="75000"/>
                  </a:schemeClr>
                </a:solidFill>
              </a:rPr>
              <a:t> </a:t>
            </a:r>
            <a:r>
              <a:rPr lang="en-US" sz="4200" b="1" dirty="0" err="1" smtClean="0">
                <a:solidFill>
                  <a:schemeClr val="accent5">
                    <a:lumMod val="75000"/>
                  </a:schemeClr>
                </a:solidFill>
              </a:rPr>
              <a:t>Internasional</a:t>
            </a:r>
            <a:endParaRPr lang="en-US" sz="4200" b="1" dirty="0">
              <a:solidFill>
                <a:schemeClr val="accent5">
                  <a:lumMod val="75000"/>
                </a:schemeClr>
              </a:solidFill>
            </a:endParaRPr>
          </a:p>
        </p:txBody>
      </p:sp>
      <p:pic>
        <p:nvPicPr>
          <p:cNvPr id="1026" name="Picture 2" descr="C:\Users\ku\Desktop\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702" y="476389"/>
            <a:ext cx="879595" cy="799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323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90"/>
                                          </p:val>
                                        </p:tav>
                                        <p:tav tm="100000">
                                          <p:val>
                                            <p:fltVal val="0"/>
                                          </p:val>
                                        </p:tav>
                                      </p:tavLst>
                                    </p:anim>
                                    <p:animEffect transition="in" filter="fade">
                                      <p:cBhvr>
                                        <p:cTn id="10" dur="500"/>
                                        <p:tgtEl>
                                          <p:spTgt spid="16"/>
                                        </p:tgtEl>
                                      </p:cBhvr>
                                    </p:animEffect>
                                  </p:childTnLst>
                                </p:cTn>
                              </p:par>
                            </p:childTnLst>
                          </p:cTn>
                        </p:par>
                        <p:par>
                          <p:cTn id="11" fill="hold">
                            <p:stCondLst>
                              <p:cond delay="750"/>
                            </p:stCondLst>
                            <p:childTnLst>
                              <p:par>
                                <p:cTn id="12" presetID="10" presetClass="entr" presetSubtype="0" fill="hold" nodeType="afterEffect">
                                  <p:stCondLst>
                                    <p:cond delay="25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par>
                          <p:cTn id="15" fill="hold">
                            <p:stCondLst>
                              <p:cond delay="1500"/>
                            </p:stCondLst>
                            <p:childTnLst>
                              <p:par>
                                <p:cTn id="16" presetID="22" presetClass="entr" presetSubtype="8" fill="hold" grpId="0" nodeType="afterEffect">
                                  <p:stCondLst>
                                    <p:cond delay="25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2250"/>
                            </p:stCondLst>
                            <p:childTnLst>
                              <p:par>
                                <p:cTn id="20" presetID="16" presetClass="entr" presetSubtype="21" fill="hold" grpId="0" nodeType="afterEffect">
                                  <p:stCondLst>
                                    <p:cond delay="25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81000" y="1727157"/>
            <a:ext cx="4419600" cy="1956256"/>
            <a:chOff x="304800" y="1490844"/>
            <a:chExt cx="4419600" cy="1956256"/>
          </a:xfrm>
        </p:grpSpPr>
        <p:sp>
          <p:nvSpPr>
            <p:cNvPr id="11" name="Rounded Rectangle 10"/>
            <p:cNvSpPr/>
            <p:nvPr/>
          </p:nvSpPr>
          <p:spPr>
            <a:xfrm>
              <a:off x="304800" y="1490845"/>
              <a:ext cx="4419600" cy="1956255"/>
            </a:xfrm>
            <a:prstGeom prst="roundRect">
              <a:avLst>
                <a:gd name="adj" fmla="val 7984"/>
              </a:avLst>
            </a:prstGeom>
            <a:solidFill>
              <a:schemeClr val="accent6">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 y="1490844"/>
              <a:ext cx="4050115" cy="1866772"/>
            </a:xfrm>
            <a:prstGeom prst="rect">
              <a:avLst/>
            </a:prstGeom>
          </p:spPr>
          <p:txBody>
            <a:bodyPr wrap="square" lIns="67163" tIns="33581" rIns="67163" bIns="33581">
              <a:spAutoFit/>
            </a:bodyPr>
            <a:lstStyle/>
            <a:p>
              <a:pPr>
                <a:lnSpc>
                  <a:spcPct val="150000"/>
                </a:lnSpc>
              </a:pPr>
              <a:r>
                <a:rPr lang="en-US" sz="2000" dirty="0" err="1"/>
                <a:t>Kebijakan</a:t>
              </a:r>
              <a:r>
                <a:rPr lang="en-US" sz="2000" dirty="0"/>
                <a:t> </a:t>
              </a:r>
              <a:r>
                <a:rPr lang="en-US" sz="2000" dirty="0" err="1"/>
                <a:t>perdagangan</a:t>
              </a:r>
              <a:r>
                <a:rPr lang="en-US" sz="2000" dirty="0"/>
                <a:t> </a:t>
              </a:r>
              <a:r>
                <a:rPr lang="en-US" sz="2000" dirty="0" err="1"/>
                <a:t>internasional</a:t>
              </a:r>
              <a:r>
                <a:rPr lang="en-US" sz="2000" dirty="0"/>
                <a:t> </a:t>
              </a:r>
              <a:r>
                <a:rPr lang="en-US" sz="2000" dirty="0" err="1"/>
                <a:t>untuk</a:t>
              </a:r>
              <a:r>
                <a:rPr lang="en-US" sz="2000" dirty="0"/>
                <a:t> </a:t>
              </a:r>
              <a:r>
                <a:rPr lang="en-US" sz="2000" dirty="0" err="1"/>
                <a:t>impor</a:t>
              </a:r>
              <a:r>
                <a:rPr lang="en-US" sz="2000" dirty="0"/>
                <a:t> di </a:t>
              </a:r>
              <a:r>
                <a:rPr lang="en-US" sz="2000" dirty="0" err="1"/>
                <a:t>tujukan</a:t>
              </a:r>
              <a:r>
                <a:rPr lang="en-US" sz="2000" dirty="0"/>
                <a:t> </a:t>
              </a:r>
              <a:r>
                <a:rPr lang="en-US" sz="2000" dirty="0" err="1"/>
                <a:t>untuk</a:t>
              </a:r>
              <a:r>
                <a:rPr lang="en-US" sz="2000" dirty="0"/>
                <a:t> </a:t>
              </a:r>
              <a:r>
                <a:rPr lang="en-US" sz="2000" dirty="0" err="1"/>
                <a:t>mengatasi</a:t>
              </a:r>
              <a:r>
                <a:rPr lang="en-US" sz="2000" dirty="0"/>
                <a:t> </a:t>
              </a:r>
              <a:r>
                <a:rPr lang="en-US" sz="2000" dirty="0" err="1"/>
                <a:t>dampak</a:t>
              </a:r>
              <a:r>
                <a:rPr lang="en-US" sz="2000" dirty="0"/>
                <a:t> </a:t>
              </a:r>
              <a:r>
                <a:rPr lang="en-US" sz="2000" dirty="0" err="1"/>
                <a:t>buruk</a:t>
              </a:r>
              <a:r>
                <a:rPr lang="en-US" sz="2000" dirty="0"/>
                <a:t> </a:t>
              </a:r>
              <a:r>
                <a:rPr lang="en-US" sz="2000" dirty="0" err="1"/>
                <a:t>dari</a:t>
              </a:r>
              <a:r>
                <a:rPr lang="en-US" sz="2000" dirty="0"/>
                <a:t> </a:t>
              </a:r>
              <a:r>
                <a:rPr lang="en-US" sz="2000" dirty="0" err="1"/>
                <a:t>mengimpor</a:t>
              </a:r>
              <a:r>
                <a:rPr lang="en-US" sz="2000" dirty="0"/>
                <a:t> </a:t>
              </a:r>
              <a:r>
                <a:rPr lang="en-US" sz="2000" dirty="0" err="1"/>
                <a:t>barang</a:t>
              </a:r>
              <a:r>
                <a:rPr lang="en-US" sz="2000" dirty="0"/>
                <a:t>.</a:t>
              </a:r>
            </a:p>
          </p:txBody>
        </p:sp>
      </p:grpSp>
      <p:pic>
        <p:nvPicPr>
          <p:cNvPr id="4098" name="Picture 2" descr="D:\PPT Ekonomi XI new\gambar ekonomi\shutterstock_592948796.jpg"/>
          <p:cNvPicPr>
            <a:picLocks noChangeAspect="1" noChangeArrowheads="1"/>
          </p:cNvPicPr>
          <p:nvPr/>
        </p:nvPicPr>
        <p:blipFill rotWithShape="1">
          <a:blip r:embed="rId2">
            <a:extLst>
              <a:ext uri="{28A0092B-C50C-407E-A947-70E740481C1C}">
                <a14:useLocalDpi xmlns:a14="http://schemas.microsoft.com/office/drawing/2010/main" val="0"/>
              </a:ext>
            </a:extLst>
          </a:blip>
          <a:srcRect l="4998" r="3143"/>
          <a:stretch/>
        </p:blipFill>
        <p:spPr bwMode="auto">
          <a:xfrm>
            <a:off x="4687147" y="1211612"/>
            <a:ext cx="4075853" cy="29603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Pentagon 6"/>
          <p:cNvSpPr/>
          <p:nvPr/>
        </p:nvSpPr>
        <p:spPr>
          <a:xfrm>
            <a:off x="629420" y="231371"/>
            <a:ext cx="5923780" cy="409955"/>
          </a:xfrm>
          <a:prstGeom prst="homePlate">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344442" y="170370"/>
            <a:ext cx="565348" cy="572580"/>
          </a:xfrm>
          <a:prstGeom prst="round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 name="Rectangle 8"/>
          <p:cNvSpPr/>
          <p:nvPr/>
        </p:nvSpPr>
        <p:spPr>
          <a:xfrm>
            <a:off x="957682" y="235863"/>
            <a:ext cx="5366918" cy="430887"/>
          </a:xfrm>
          <a:prstGeom prst="rect">
            <a:avLst/>
          </a:prstGeom>
        </p:spPr>
        <p:txBody>
          <a:bodyPr wrap="none">
            <a:spAutoFit/>
          </a:bodyPr>
          <a:lstStyle/>
          <a:p>
            <a:pPr algn="ctr"/>
            <a:r>
              <a:rPr lang="en-US" sz="2200" b="1" dirty="0" err="1"/>
              <a:t>Tujuan</a:t>
            </a:r>
            <a:r>
              <a:rPr lang="en-US" sz="2200" b="1" dirty="0"/>
              <a:t> </a:t>
            </a:r>
            <a:r>
              <a:rPr lang="en-US" sz="2200" b="1" dirty="0" err="1"/>
              <a:t>Kebijakan</a:t>
            </a:r>
            <a:r>
              <a:rPr lang="en-US" sz="2200" b="1" dirty="0"/>
              <a:t> </a:t>
            </a:r>
            <a:r>
              <a:rPr lang="en-US" sz="2200" b="1" dirty="0" err="1"/>
              <a:t>Perdagangan</a:t>
            </a:r>
            <a:r>
              <a:rPr lang="en-US" sz="2200" b="1" dirty="0"/>
              <a:t> </a:t>
            </a:r>
            <a:r>
              <a:rPr lang="en-US" sz="2200" b="1" dirty="0" err="1"/>
              <a:t>Internasional</a:t>
            </a:r>
            <a:endParaRPr lang="en-US" sz="2200" b="1" dirty="0"/>
          </a:p>
        </p:txBody>
      </p:sp>
    </p:spTree>
    <p:extLst>
      <p:ext uri="{BB962C8B-B14F-4D97-AF65-F5344CB8AC3E}">
        <p14:creationId xmlns:p14="http://schemas.microsoft.com/office/powerpoint/2010/main" val="1748909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par>
                          <p:cTn id="11" fill="hold">
                            <p:stCondLst>
                              <p:cond delay="750"/>
                            </p:stCondLst>
                            <p:childTnLst>
                              <p:par>
                                <p:cTn id="12" presetID="22" presetClass="entr" presetSubtype="8" fill="hold" grpId="0" nodeType="after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500"/>
                            </p:stCondLst>
                            <p:childTnLst>
                              <p:par>
                                <p:cTn id="16" presetID="10" presetClass="entr" presetSubtype="0" fill="hold" grpId="0" nodeType="afterEffect">
                                  <p:stCondLst>
                                    <p:cond delay="2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2250"/>
                            </p:stCondLst>
                            <p:childTnLst>
                              <p:par>
                                <p:cTn id="20" presetID="2" presetClass="entr" presetSubtype="8" fill="hold" nodeType="afterEffect">
                                  <p:stCondLst>
                                    <p:cond delay="25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250"/>
                                  </p:stCondLst>
                                  <p:childTnLst>
                                    <p:set>
                                      <p:cBhvr>
                                        <p:cTn id="26" dur="1" fill="hold">
                                          <p:stCondLst>
                                            <p:cond delay="0"/>
                                          </p:stCondLst>
                                        </p:cTn>
                                        <p:tgtEl>
                                          <p:spTgt spid="4098"/>
                                        </p:tgtEl>
                                        <p:attrNameLst>
                                          <p:attrName>style.visibility</p:attrName>
                                        </p:attrNameLst>
                                      </p:cBhvr>
                                      <p:to>
                                        <p:strVal val="visible"/>
                                      </p:to>
                                    </p:set>
                                    <p:anim calcmode="lin" valueType="num">
                                      <p:cBhvr additive="base">
                                        <p:cTn id="27" dur="500" fill="hold"/>
                                        <p:tgtEl>
                                          <p:spTgt spid="4098"/>
                                        </p:tgtEl>
                                        <p:attrNameLst>
                                          <p:attrName>ppt_x</p:attrName>
                                        </p:attrNameLst>
                                      </p:cBhvr>
                                      <p:tavLst>
                                        <p:tav tm="0">
                                          <p:val>
                                            <p:strVal val="#ppt_x"/>
                                          </p:val>
                                        </p:tav>
                                        <p:tav tm="100000">
                                          <p:val>
                                            <p:strVal val="#ppt_x"/>
                                          </p:val>
                                        </p:tav>
                                      </p:tavLst>
                                    </p:anim>
                                    <p:anim calcmode="lin" valueType="num">
                                      <p:cBhvr additive="base">
                                        <p:cTn id="2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p:cNvSpPr/>
          <p:nvPr/>
        </p:nvSpPr>
        <p:spPr>
          <a:xfrm>
            <a:off x="629420" y="231371"/>
            <a:ext cx="2418580" cy="409955"/>
          </a:xfrm>
          <a:prstGeom prst="homePlate">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344442" y="170370"/>
            <a:ext cx="565348" cy="572580"/>
          </a:xfrm>
          <a:prstGeom prst="round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8" name="Rectangle 17"/>
          <p:cNvSpPr/>
          <p:nvPr/>
        </p:nvSpPr>
        <p:spPr>
          <a:xfrm>
            <a:off x="990600" y="224115"/>
            <a:ext cx="1765933" cy="430887"/>
          </a:xfrm>
          <a:prstGeom prst="rect">
            <a:avLst/>
          </a:prstGeom>
        </p:spPr>
        <p:txBody>
          <a:bodyPr wrap="none">
            <a:spAutoFit/>
          </a:bodyPr>
          <a:lstStyle/>
          <a:p>
            <a:pPr algn="ctr"/>
            <a:r>
              <a:rPr lang="en-US" sz="2200" b="1" dirty="0" smtClean="0"/>
              <a:t>PETA KONSEP</a:t>
            </a:r>
            <a:endParaRPr lang="en-US" sz="2200" b="1" dirty="0"/>
          </a:p>
        </p:txBody>
      </p:sp>
      <p:grpSp>
        <p:nvGrpSpPr>
          <p:cNvPr id="3" name="Group 2"/>
          <p:cNvGrpSpPr/>
          <p:nvPr/>
        </p:nvGrpSpPr>
        <p:grpSpPr>
          <a:xfrm>
            <a:off x="1914910" y="1"/>
            <a:ext cx="4975747" cy="4678726"/>
            <a:chOff x="1914910" y="0"/>
            <a:chExt cx="5085579" cy="4760807"/>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7491" r="2350" b="37634"/>
            <a:stretch/>
          </p:blipFill>
          <p:spPr bwMode="auto">
            <a:xfrm>
              <a:off x="1914910" y="1915887"/>
              <a:ext cx="4975747" cy="1132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263" t="-4605"/>
            <a:stretch/>
          </p:blipFill>
          <p:spPr bwMode="auto">
            <a:xfrm>
              <a:off x="4669970" y="0"/>
              <a:ext cx="2330519" cy="476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2" descr="E:\ELISA\ERLANGGA LISA\2016\MEDIA MENGAJAR PPT\Template PPT\Template SMA Kurnas Ekonomi\banner Ekonomi Kurnas S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13953"/>
            <a:ext cx="9144000" cy="929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927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90"/>
                                          </p:val>
                                        </p:tav>
                                        <p:tav tm="100000">
                                          <p:val>
                                            <p:fltVal val="0"/>
                                          </p:val>
                                        </p:tav>
                                      </p:tavLst>
                                    </p:anim>
                                    <p:animEffect transition="in" filter="fade">
                                      <p:cBhvr>
                                        <p:cTn id="10" dur="500"/>
                                        <p:tgtEl>
                                          <p:spTgt spid="17"/>
                                        </p:tgtEl>
                                      </p:cBhvr>
                                    </p:animEffect>
                                  </p:childTnLst>
                                </p:cTn>
                              </p:par>
                            </p:childTnLst>
                          </p:cTn>
                        </p:par>
                        <p:par>
                          <p:cTn id="11" fill="hold">
                            <p:stCondLst>
                              <p:cond delay="750"/>
                            </p:stCondLst>
                            <p:childTnLst>
                              <p:par>
                                <p:cTn id="12" presetID="22" presetClass="entr" presetSubtype="8" fill="hold" grpId="0" nodeType="afterEffect">
                                  <p:stCondLst>
                                    <p:cond delay="25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par>
                          <p:cTn id="15" fill="hold">
                            <p:stCondLst>
                              <p:cond delay="1500"/>
                            </p:stCondLst>
                            <p:childTnLst>
                              <p:par>
                                <p:cTn id="16" presetID="10" presetClass="entr" presetSubtype="0" fill="hold" grpId="0" nodeType="afterEffect">
                                  <p:stCondLst>
                                    <p:cond delay="25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2250"/>
                            </p:stCondLst>
                            <p:childTnLst>
                              <p:par>
                                <p:cTn id="20" presetID="42" presetClass="entr" presetSubtype="0" fill="hold" nodeType="afterEffect">
                                  <p:stCondLst>
                                    <p:cond delay="25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9562" y="285750"/>
            <a:ext cx="8224837" cy="3962400"/>
            <a:chOff x="309562" y="365552"/>
            <a:chExt cx="8224837" cy="3962400"/>
          </a:xfrm>
        </p:grpSpPr>
        <p:sp>
          <p:nvSpPr>
            <p:cNvPr id="6" name="Isosceles Triangle 5"/>
            <p:cNvSpPr/>
            <p:nvPr/>
          </p:nvSpPr>
          <p:spPr>
            <a:xfrm rot="10800000">
              <a:off x="309562" y="900974"/>
              <a:ext cx="660770" cy="576570"/>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464" y="666750"/>
              <a:ext cx="8053935" cy="3661202"/>
            </a:xfrm>
            <a:prstGeom prst="rect">
              <a:avLst/>
            </a:prstGeom>
            <a:solidFill>
              <a:srgbClr val="FF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309563" y="365552"/>
              <a:ext cx="3729037" cy="575101"/>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461962" y="329925"/>
            <a:ext cx="3255635" cy="461665"/>
          </a:xfrm>
          <a:prstGeom prst="rect">
            <a:avLst/>
          </a:prstGeom>
        </p:spPr>
        <p:txBody>
          <a:bodyPr wrap="none">
            <a:spAutoFit/>
          </a:bodyPr>
          <a:lstStyle/>
          <a:p>
            <a:r>
              <a:rPr lang="it-IT" sz="2400" b="1" dirty="0" smtClean="0">
                <a:solidFill>
                  <a:schemeClr val="bg1"/>
                </a:solidFill>
                <a:latin typeface="Arial" panose="020B0604020202020204" pitchFamily="34" charset="0"/>
                <a:cs typeface="Arial" panose="020B0604020202020204" pitchFamily="34" charset="0"/>
              </a:rPr>
              <a:t>Tujuan Pembelajaran</a:t>
            </a:r>
            <a:endParaRPr lang="it-IT" sz="2400"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641922" y="895350"/>
            <a:ext cx="7892477" cy="3231654"/>
          </a:xfrm>
          <a:prstGeom prst="rect">
            <a:avLst/>
          </a:prstGeom>
        </p:spPr>
        <p:txBody>
          <a:bodyPr wrap="square">
            <a:spAutoFit/>
          </a:bodyPr>
          <a:lstStyle/>
          <a:p>
            <a:pPr>
              <a:lnSpc>
                <a:spcPct val="150000"/>
              </a:lnSpc>
            </a:pPr>
            <a:r>
              <a:rPr lang="it-IT" sz="1700" b="1" dirty="0">
                <a:latin typeface="Arial" panose="020B0604020202020204" pitchFamily="34" charset="0"/>
                <a:cs typeface="Arial" panose="020B0604020202020204" pitchFamily="34" charset="0"/>
              </a:rPr>
              <a:t>Dengan mempelajari bab </a:t>
            </a:r>
            <a:r>
              <a:rPr lang="it-IT" sz="1700" b="1" dirty="0" smtClean="0">
                <a:latin typeface="Arial" panose="020B0604020202020204" pitchFamily="34" charset="0"/>
                <a:cs typeface="Arial" panose="020B0604020202020204" pitchFamily="34" charset="0"/>
              </a:rPr>
              <a:t>ini, Anda </a:t>
            </a:r>
            <a:r>
              <a:rPr lang="it-IT" sz="1700" b="1" dirty="0">
                <a:latin typeface="Arial" panose="020B0604020202020204" pitchFamily="34" charset="0"/>
                <a:cs typeface="Arial" panose="020B0604020202020204" pitchFamily="34" charset="0"/>
              </a:rPr>
              <a:t>diharapkan mampu:</a:t>
            </a:r>
          </a:p>
          <a:p>
            <a:pPr>
              <a:lnSpc>
                <a:spcPct val="150000"/>
              </a:lnSpc>
            </a:pPr>
            <a:r>
              <a:rPr lang="it-IT" sz="1700" dirty="0">
                <a:latin typeface="Arial" panose="020B0604020202020204" pitchFamily="34" charset="0"/>
                <a:cs typeface="Arial" panose="020B0604020202020204" pitchFamily="34" charset="0"/>
              </a:rPr>
              <a:t>• </a:t>
            </a:r>
            <a:r>
              <a:rPr lang="it-IT" sz="1700" dirty="0" smtClean="0">
                <a:latin typeface="Arial" panose="020B0604020202020204" pitchFamily="34" charset="0"/>
                <a:cs typeface="Arial" panose="020B0604020202020204" pitchFamily="34" charset="0"/>
              </a:rPr>
              <a:t> menjelaskan </a:t>
            </a:r>
            <a:r>
              <a:rPr lang="it-IT" sz="1700" dirty="0">
                <a:latin typeface="Arial" panose="020B0604020202020204" pitchFamily="34" charset="0"/>
                <a:cs typeface="Arial" panose="020B0604020202020204" pitchFamily="34" charset="0"/>
              </a:rPr>
              <a:t>pengertian perdagangan internasional;</a:t>
            </a:r>
          </a:p>
          <a:p>
            <a:pPr>
              <a:lnSpc>
                <a:spcPct val="150000"/>
              </a:lnSpc>
            </a:pPr>
            <a:r>
              <a:rPr lang="it-IT" sz="1700" dirty="0">
                <a:latin typeface="Arial" panose="020B0604020202020204" pitchFamily="34" charset="0"/>
                <a:cs typeface="Arial" panose="020B0604020202020204" pitchFamily="34" charset="0"/>
              </a:rPr>
              <a:t>• </a:t>
            </a:r>
            <a:r>
              <a:rPr lang="it-IT" sz="1700" dirty="0" smtClean="0">
                <a:latin typeface="Arial" panose="020B0604020202020204" pitchFamily="34" charset="0"/>
                <a:cs typeface="Arial" panose="020B0604020202020204" pitchFamily="34" charset="0"/>
              </a:rPr>
              <a:t> menjelaskan </a:t>
            </a:r>
            <a:r>
              <a:rPr lang="it-IT" sz="1700" dirty="0">
                <a:latin typeface="Arial" panose="020B0604020202020204" pitchFamily="34" charset="0"/>
                <a:cs typeface="Arial" panose="020B0604020202020204" pitchFamily="34" charset="0"/>
              </a:rPr>
              <a:t>manfaat perdagangan internasional;</a:t>
            </a:r>
          </a:p>
          <a:p>
            <a:pPr>
              <a:lnSpc>
                <a:spcPct val="150000"/>
              </a:lnSpc>
            </a:pPr>
            <a:r>
              <a:rPr lang="it-IT" sz="1700" dirty="0">
                <a:latin typeface="Arial" panose="020B0604020202020204" pitchFamily="34" charset="0"/>
                <a:cs typeface="Arial" panose="020B0604020202020204" pitchFamily="34" charset="0"/>
              </a:rPr>
              <a:t>• </a:t>
            </a:r>
            <a:r>
              <a:rPr lang="it-IT" sz="1700" dirty="0" smtClean="0">
                <a:latin typeface="Arial" panose="020B0604020202020204" pitchFamily="34" charset="0"/>
                <a:cs typeface="Arial" panose="020B0604020202020204" pitchFamily="34" charset="0"/>
              </a:rPr>
              <a:t> menyebutkan </a:t>
            </a:r>
            <a:r>
              <a:rPr lang="it-IT" sz="1700" dirty="0">
                <a:latin typeface="Arial" panose="020B0604020202020204" pitchFamily="34" charset="0"/>
                <a:cs typeface="Arial" panose="020B0604020202020204" pitchFamily="34" charset="0"/>
              </a:rPr>
              <a:t>faktor pendorong dan penghambat perdagangan internasional;</a:t>
            </a:r>
          </a:p>
          <a:p>
            <a:pPr>
              <a:lnSpc>
                <a:spcPct val="150000"/>
              </a:lnSpc>
            </a:pPr>
            <a:r>
              <a:rPr lang="it-IT" sz="1700" dirty="0">
                <a:latin typeface="Arial" panose="020B0604020202020204" pitchFamily="34" charset="0"/>
                <a:cs typeface="Arial" panose="020B0604020202020204" pitchFamily="34" charset="0"/>
              </a:rPr>
              <a:t>• </a:t>
            </a:r>
            <a:r>
              <a:rPr lang="it-IT" sz="1700" dirty="0" smtClean="0">
                <a:latin typeface="Arial" panose="020B0604020202020204" pitchFamily="34" charset="0"/>
                <a:cs typeface="Arial" panose="020B0604020202020204" pitchFamily="34" charset="0"/>
              </a:rPr>
              <a:t> menjelaskan </a:t>
            </a:r>
            <a:r>
              <a:rPr lang="it-IT" sz="1700" dirty="0">
                <a:latin typeface="Arial" panose="020B0604020202020204" pitchFamily="34" charset="0"/>
                <a:cs typeface="Arial" panose="020B0604020202020204" pitchFamily="34" charset="0"/>
              </a:rPr>
              <a:t>teori perdagangan internasional;</a:t>
            </a:r>
          </a:p>
          <a:p>
            <a:pPr>
              <a:lnSpc>
                <a:spcPct val="150000"/>
              </a:lnSpc>
            </a:pPr>
            <a:r>
              <a:rPr lang="it-IT" sz="1700" dirty="0">
                <a:latin typeface="Arial" panose="020B0604020202020204" pitchFamily="34" charset="0"/>
                <a:cs typeface="Arial" panose="020B0604020202020204" pitchFamily="34" charset="0"/>
              </a:rPr>
              <a:t>• </a:t>
            </a:r>
            <a:r>
              <a:rPr lang="it-IT" sz="1700" dirty="0" smtClean="0">
                <a:latin typeface="Arial" panose="020B0604020202020204" pitchFamily="34" charset="0"/>
                <a:cs typeface="Arial" panose="020B0604020202020204" pitchFamily="34" charset="0"/>
              </a:rPr>
              <a:t> menjelaskan </a:t>
            </a:r>
            <a:r>
              <a:rPr lang="it-IT" sz="1700" dirty="0">
                <a:latin typeface="Arial" panose="020B0604020202020204" pitchFamily="34" charset="0"/>
                <a:cs typeface="Arial" panose="020B0604020202020204" pitchFamily="34" charset="0"/>
              </a:rPr>
              <a:t>kebijakan perdagangan internasional;</a:t>
            </a:r>
          </a:p>
          <a:p>
            <a:pPr>
              <a:lnSpc>
                <a:spcPct val="150000"/>
              </a:lnSpc>
            </a:pPr>
            <a:r>
              <a:rPr lang="it-IT" sz="1700" dirty="0">
                <a:latin typeface="Arial" panose="020B0604020202020204" pitchFamily="34" charset="0"/>
                <a:cs typeface="Arial" panose="020B0604020202020204" pitchFamily="34" charset="0"/>
              </a:rPr>
              <a:t>• </a:t>
            </a:r>
            <a:r>
              <a:rPr lang="it-IT" sz="1700" dirty="0" smtClean="0">
                <a:latin typeface="Arial" panose="020B0604020202020204" pitchFamily="34" charset="0"/>
                <a:cs typeface="Arial" panose="020B0604020202020204" pitchFamily="34" charset="0"/>
              </a:rPr>
              <a:t> menjelaskan </a:t>
            </a:r>
            <a:r>
              <a:rPr lang="it-IT" sz="1700" dirty="0">
                <a:latin typeface="Arial" panose="020B0604020202020204" pitchFamily="34" charset="0"/>
                <a:cs typeface="Arial" panose="020B0604020202020204" pitchFamily="34" charset="0"/>
              </a:rPr>
              <a:t>tujuan kebijakan perdagangan internasional; dan</a:t>
            </a:r>
          </a:p>
          <a:p>
            <a:pPr>
              <a:lnSpc>
                <a:spcPct val="150000"/>
              </a:lnSpc>
            </a:pPr>
            <a:r>
              <a:rPr lang="it-IT" sz="1700" dirty="0">
                <a:latin typeface="Arial" panose="020B0604020202020204" pitchFamily="34" charset="0"/>
                <a:cs typeface="Arial" panose="020B0604020202020204" pitchFamily="34" charset="0"/>
              </a:rPr>
              <a:t>• </a:t>
            </a:r>
            <a:r>
              <a:rPr lang="it-IT" sz="1700" dirty="0" smtClean="0">
                <a:latin typeface="Arial" panose="020B0604020202020204" pitchFamily="34" charset="0"/>
                <a:cs typeface="Arial" panose="020B0604020202020204" pitchFamily="34" charset="0"/>
              </a:rPr>
              <a:t> membaca </a:t>
            </a:r>
            <a:r>
              <a:rPr lang="it-IT" sz="1700" dirty="0">
                <a:latin typeface="Arial" panose="020B0604020202020204" pitchFamily="34" charset="0"/>
                <a:cs typeface="Arial" panose="020B0604020202020204" pitchFamily="34" charset="0"/>
              </a:rPr>
              <a:t>neraca perdagangan.</a:t>
            </a:r>
          </a:p>
        </p:txBody>
      </p:sp>
    </p:spTree>
    <p:extLst>
      <p:ext uri="{BB962C8B-B14F-4D97-AF65-F5344CB8AC3E}">
        <p14:creationId xmlns:p14="http://schemas.microsoft.com/office/powerpoint/2010/main" val="936972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750"/>
                            </p:stCondLst>
                            <p:childTnLst>
                              <p:par>
                                <p:cTn id="9" presetID="22" presetClass="entr" presetSubtype="1" fill="hold" grpId="0" nodeType="after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5750"/>
            <a:ext cx="7772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85950"/>
            <a:ext cx="7848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047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par>
                          <p:cTn id="8" fill="hold">
                            <p:stCondLst>
                              <p:cond delay="750"/>
                            </p:stCondLst>
                            <p:childTnLst>
                              <p:par>
                                <p:cTn id="9" presetID="2" presetClass="entr" presetSubtype="4" fill="hold" nodeType="afterEffect">
                                  <p:stCondLst>
                                    <p:cond delay="25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81000" y="1352550"/>
            <a:ext cx="4267200" cy="2376142"/>
            <a:chOff x="304800" y="1490844"/>
            <a:chExt cx="4267200" cy="2376142"/>
          </a:xfrm>
        </p:grpSpPr>
        <p:sp>
          <p:nvSpPr>
            <p:cNvPr id="10" name="Rounded Rectangle 9"/>
            <p:cNvSpPr/>
            <p:nvPr/>
          </p:nvSpPr>
          <p:spPr>
            <a:xfrm>
              <a:off x="304800" y="1581149"/>
              <a:ext cx="4267200" cy="2283809"/>
            </a:xfrm>
            <a:prstGeom prst="roundRect">
              <a:avLst>
                <a:gd name="adj" fmla="val 7984"/>
              </a:avLst>
            </a:prstGeom>
            <a:solidFill>
              <a:schemeClr val="accent6">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1885" y="1490844"/>
              <a:ext cx="4050115" cy="2376142"/>
            </a:xfrm>
            <a:prstGeom prst="rect">
              <a:avLst/>
            </a:prstGeom>
          </p:spPr>
          <p:txBody>
            <a:bodyPr wrap="square" lIns="67163" tIns="33581" rIns="67163" bIns="33581">
              <a:spAutoFit/>
            </a:bodyPr>
            <a:lstStyle/>
            <a:p>
              <a:pPr>
                <a:lnSpc>
                  <a:spcPct val="150000"/>
                </a:lnSpc>
              </a:pPr>
              <a:r>
                <a:rPr lang="en-US" sz="2000" dirty="0" err="1"/>
                <a:t>Perdagangan</a:t>
              </a:r>
              <a:r>
                <a:rPr lang="en-US" sz="2000" dirty="0"/>
                <a:t> </a:t>
              </a:r>
              <a:r>
                <a:rPr lang="en-US" sz="2000" dirty="0" err="1"/>
                <a:t>internasional</a:t>
              </a:r>
              <a:r>
                <a:rPr lang="en-US" sz="2000" dirty="0"/>
                <a:t>  </a:t>
              </a:r>
              <a:r>
                <a:rPr lang="en-US" sz="2000" dirty="0" err="1"/>
                <a:t>bisa</a:t>
              </a:r>
              <a:r>
                <a:rPr lang="en-US" sz="2000" dirty="0"/>
                <a:t> </a:t>
              </a:r>
              <a:r>
                <a:rPr lang="en-US" sz="2000" dirty="0" err="1"/>
                <a:t>terjadi</a:t>
              </a:r>
              <a:r>
                <a:rPr lang="en-US" sz="2000" dirty="0"/>
                <a:t> </a:t>
              </a:r>
              <a:r>
                <a:rPr lang="en-US" sz="2000" dirty="0" err="1"/>
                <a:t>karena</a:t>
              </a:r>
              <a:r>
                <a:rPr lang="en-US" sz="2000" dirty="0"/>
                <a:t> </a:t>
              </a:r>
              <a:r>
                <a:rPr lang="en-US" sz="2000" dirty="0" err="1"/>
                <a:t>perbedaan</a:t>
              </a:r>
              <a:r>
                <a:rPr lang="en-US" sz="2000" dirty="0"/>
                <a:t> </a:t>
              </a:r>
              <a:r>
                <a:rPr lang="en-US" sz="2000" dirty="0" err="1"/>
                <a:t>sumber</a:t>
              </a:r>
              <a:r>
                <a:rPr lang="en-US" sz="2000" dirty="0"/>
                <a:t> </a:t>
              </a:r>
              <a:r>
                <a:rPr lang="en-US" sz="2000" dirty="0" err="1"/>
                <a:t>daya</a:t>
              </a:r>
              <a:r>
                <a:rPr lang="en-US" sz="2000" dirty="0"/>
                <a:t> </a:t>
              </a:r>
              <a:r>
                <a:rPr lang="en-US" sz="2000" dirty="0" err="1"/>
                <a:t>alam</a:t>
              </a:r>
              <a:r>
                <a:rPr lang="en-US" sz="2000" dirty="0"/>
                <a:t>, </a:t>
              </a:r>
              <a:r>
                <a:rPr lang="en-US" sz="2000" dirty="0" err="1"/>
                <a:t>penghematan</a:t>
              </a:r>
              <a:endParaRPr lang="en-US" sz="2000" dirty="0"/>
            </a:p>
            <a:p>
              <a:pPr>
                <a:lnSpc>
                  <a:spcPct val="150000"/>
                </a:lnSpc>
              </a:pPr>
              <a:r>
                <a:rPr lang="en-US" sz="2000" dirty="0" err="1"/>
                <a:t>biaya</a:t>
              </a:r>
              <a:r>
                <a:rPr lang="en-US" sz="2000" dirty="0"/>
                <a:t> </a:t>
              </a:r>
              <a:r>
                <a:rPr lang="en-US" sz="2000" dirty="0" err="1"/>
                <a:t>produksi</a:t>
              </a:r>
              <a:r>
                <a:rPr lang="en-US" sz="2000" dirty="0"/>
                <a:t>, </a:t>
              </a:r>
              <a:r>
                <a:rPr lang="en-US" sz="2000" dirty="0" err="1"/>
                <a:t>selera</a:t>
              </a:r>
              <a:r>
                <a:rPr lang="en-US" sz="2000" dirty="0"/>
                <a:t> </a:t>
              </a:r>
              <a:r>
                <a:rPr lang="en-US" sz="2000" dirty="0" err="1"/>
                <a:t>masyarakat</a:t>
              </a:r>
              <a:r>
                <a:rPr lang="en-US" sz="2000" dirty="0"/>
                <a:t>, </a:t>
              </a:r>
              <a:r>
                <a:rPr lang="en-US" sz="2000" dirty="0" err="1"/>
                <a:t>atau</a:t>
              </a:r>
              <a:r>
                <a:rPr lang="en-US" sz="2000" dirty="0"/>
                <a:t> </a:t>
              </a:r>
              <a:r>
                <a:rPr lang="en-US" sz="2000" dirty="0" err="1"/>
                <a:t>perbedaan</a:t>
              </a:r>
              <a:r>
                <a:rPr lang="en-US" sz="2000" dirty="0"/>
                <a:t> </a:t>
              </a:r>
              <a:r>
                <a:rPr lang="en-US" sz="2000" dirty="0" err="1"/>
                <a:t>teknologi</a:t>
              </a:r>
              <a:r>
                <a:rPr lang="en-US" sz="2000" dirty="0"/>
                <a:t>.</a:t>
              </a:r>
            </a:p>
          </p:txBody>
        </p:sp>
      </p:grpSp>
      <p:pic>
        <p:nvPicPr>
          <p:cNvPr id="2050" name="Picture 2" descr="D:\PPT Ekonomi XI new\httpspixabay.comidport-wadah-kapal-beban-dermaga-1225549.jpg"/>
          <p:cNvPicPr>
            <a:picLocks noChangeAspect="1" noChangeArrowheads="1"/>
          </p:cNvPicPr>
          <p:nvPr/>
        </p:nvPicPr>
        <p:blipFill rotWithShape="1">
          <a:blip r:embed="rId2">
            <a:extLst>
              <a:ext uri="{28A0092B-C50C-407E-A947-70E740481C1C}">
                <a14:useLocalDpi xmlns:a14="http://schemas.microsoft.com/office/drawing/2010/main" val="0"/>
              </a:ext>
            </a:extLst>
          </a:blip>
          <a:srcRect l="3940" t="4796" r="2681" b="8465"/>
          <a:stretch/>
        </p:blipFill>
        <p:spPr bwMode="auto">
          <a:xfrm>
            <a:off x="4495800" y="1141564"/>
            <a:ext cx="4245864" cy="29541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Pentagon 5"/>
          <p:cNvSpPr/>
          <p:nvPr/>
        </p:nvSpPr>
        <p:spPr>
          <a:xfrm>
            <a:off x="629420" y="231371"/>
            <a:ext cx="5314180" cy="409955"/>
          </a:xfrm>
          <a:prstGeom prst="homePlate">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344442" y="170370"/>
            <a:ext cx="565348" cy="572580"/>
          </a:xfrm>
          <a:prstGeom prst="round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 name="Rectangle 7"/>
          <p:cNvSpPr/>
          <p:nvPr/>
        </p:nvSpPr>
        <p:spPr>
          <a:xfrm>
            <a:off x="998619" y="235863"/>
            <a:ext cx="4640181" cy="430887"/>
          </a:xfrm>
          <a:prstGeom prst="rect">
            <a:avLst/>
          </a:prstGeom>
        </p:spPr>
        <p:txBody>
          <a:bodyPr wrap="none">
            <a:spAutoFit/>
          </a:bodyPr>
          <a:lstStyle/>
          <a:p>
            <a:pPr algn="ctr"/>
            <a:r>
              <a:rPr lang="en-US" sz="2200" b="1" dirty="0" err="1"/>
              <a:t>Pengertian</a:t>
            </a:r>
            <a:r>
              <a:rPr lang="en-US" sz="2200" b="1" dirty="0"/>
              <a:t> </a:t>
            </a:r>
            <a:r>
              <a:rPr lang="en-US" sz="2200" b="1" dirty="0" err="1"/>
              <a:t>Perdagangan</a:t>
            </a:r>
            <a:r>
              <a:rPr lang="en-US" sz="2200" b="1" dirty="0"/>
              <a:t> </a:t>
            </a:r>
            <a:r>
              <a:rPr lang="en-US" sz="2200" b="1" dirty="0" err="1"/>
              <a:t>Internasional</a:t>
            </a:r>
            <a:endParaRPr lang="en-US" sz="2200" b="1" dirty="0"/>
          </a:p>
        </p:txBody>
      </p:sp>
    </p:spTree>
    <p:extLst>
      <p:ext uri="{BB962C8B-B14F-4D97-AF65-F5344CB8AC3E}">
        <p14:creationId xmlns:p14="http://schemas.microsoft.com/office/powerpoint/2010/main" val="650201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par>
                          <p:cTn id="11" fill="hold">
                            <p:stCondLst>
                              <p:cond delay="750"/>
                            </p:stCondLst>
                            <p:childTnLst>
                              <p:par>
                                <p:cTn id="12" presetID="22" presetClass="entr" presetSubtype="8" fill="hold" grpId="0" nodeType="afterEffect">
                                  <p:stCondLst>
                                    <p:cond delay="25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500"/>
                            </p:stCondLst>
                            <p:childTnLst>
                              <p:par>
                                <p:cTn id="16" presetID="10" presetClass="entr" presetSubtype="0" fill="hold" grpId="0" nodeType="after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250"/>
                            </p:stCondLst>
                            <p:childTnLst>
                              <p:par>
                                <p:cTn id="20" presetID="2" presetClass="entr" presetSubtype="8" fill="hold" nodeType="after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250"/>
                                  </p:stCondLst>
                                  <p:childTnLst>
                                    <p:set>
                                      <p:cBhvr>
                                        <p:cTn id="26" dur="1" fill="hold">
                                          <p:stCondLst>
                                            <p:cond delay="0"/>
                                          </p:stCondLst>
                                        </p:cTn>
                                        <p:tgtEl>
                                          <p:spTgt spid="2050"/>
                                        </p:tgtEl>
                                        <p:attrNameLst>
                                          <p:attrName>style.visibility</p:attrName>
                                        </p:attrNameLst>
                                      </p:cBhvr>
                                      <p:to>
                                        <p:strVal val="visible"/>
                                      </p:to>
                                    </p:set>
                                    <p:anim calcmode="lin" valueType="num">
                                      <p:cBhvr additive="base">
                                        <p:cTn id="27" dur="500" fill="hold"/>
                                        <p:tgtEl>
                                          <p:spTgt spid="2050"/>
                                        </p:tgtEl>
                                        <p:attrNameLst>
                                          <p:attrName>ppt_x</p:attrName>
                                        </p:attrNameLst>
                                      </p:cBhvr>
                                      <p:tavLst>
                                        <p:tav tm="0">
                                          <p:val>
                                            <p:strVal val="#ppt_x"/>
                                          </p:val>
                                        </p:tav>
                                        <p:tav tm="100000">
                                          <p:val>
                                            <p:strVal val="#ppt_x"/>
                                          </p:val>
                                        </p:tav>
                                      </p:tavLst>
                                    </p:anim>
                                    <p:anim calcmode="lin" valueType="num">
                                      <p:cBhvr additive="base">
                                        <p:cTn id="2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819150"/>
            <a:ext cx="4191000" cy="3647152"/>
          </a:xfrm>
          <a:prstGeom prst="rect">
            <a:avLst/>
          </a:prstGeom>
        </p:spPr>
        <p:txBody>
          <a:bodyPr wrap="square">
            <a:spAutoFit/>
          </a:bodyPr>
          <a:lstStyle/>
          <a:p>
            <a:pPr>
              <a:lnSpc>
                <a:spcPct val="150000"/>
              </a:lnSpc>
            </a:pPr>
            <a:r>
              <a:rPr lang="en-US" sz="2200" dirty="0" err="1" smtClean="0"/>
              <a:t>Perdagangan</a:t>
            </a:r>
            <a:r>
              <a:rPr lang="en-US" sz="2200" dirty="0" smtClean="0"/>
              <a:t> </a:t>
            </a:r>
            <a:r>
              <a:rPr lang="en-US" sz="2200" dirty="0" err="1" smtClean="0"/>
              <a:t>internasional</a:t>
            </a:r>
            <a:r>
              <a:rPr lang="en-US" sz="2200" dirty="0" smtClean="0"/>
              <a:t> </a:t>
            </a:r>
            <a:r>
              <a:rPr lang="en-US" sz="2200" dirty="0" err="1" smtClean="0"/>
              <a:t>bermanfaat</a:t>
            </a:r>
            <a:r>
              <a:rPr lang="en-US" sz="2200" dirty="0" smtClean="0"/>
              <a:t> </a:t>
            </a:r>
            <a:r>
              <a:rPr lang="en-US" sz="2200" dirty="0" err="1" smtClean="0"/>
              <a:t>untuk</a:t>
            </a:r>
            <a:r>
              <a:rPr lang="en-US" sz="2200" dirty="0" smtClean="0"/>
              <a:t> </a:t>
            </a:r>
            <a:r>
              <a:rPr lang="en-US" sz="2200" dirty="0" err="1" smtClean="0"/>
              <a:t>mendapatkan</a:t>
            </a:r>
            <a:r>
              <a:rPr lang="en-US" sz="2200" dirty="0" smtClean="0"/>
              <a:t> </a:t>
            </a:r>
            <a:r>
              <a:rPr lang="en-US" sz="2200" dirty="0" err="1" smtClean="0"/>
              <a:t>devisa</a:t>
            </a:r>
            <a:r>
              <a:rPr lang="en-US" sz="2200" dirty="0" smtClean="0"/>
              <a:t>, </a:t>
            </a:r>
            <a:r>
              <a:rPr lang="en-US" sz="2200" dirty="0" err="1" smtClean="0"/>
              <a:t>memperluas</a:t>
            </a:r>
            <a:r>
              <a:rPr lang="en-US" sz="2200" dirty="0" smtClean="0"/>
              <a:t> </a:t>
            </a:r>
            <a:r>
              <a:rPr lang="en-US" sz="2200" dirty="0" err="1" smtClean="0"/>
              <a:t>kesempatan</a:t>
            </a:r>
            <a:r>
              <a:rPr lang="en-US" sz="2200" dirty="0" smtClean="0"/>
              <a:t>  </a:t>
            </a:r>
            <a:r>
              <a:rPr lang="en-US" sz="2200" dirty="0" err="1" smtClean="0"/>
              <a:t>kerja</a:t>
            </a:r>
            <a:r>
              <a:rPr lang="en-US" sz="2200" dirty="0" smtClean="0"/>
              <a:t>, </a:t>
            </a:r>
            <a:r>
              <a:rPr lang="en-US" sz="2200" dirty="0" err="1" smtClean="0"/>
              <a:t>menstabilkan</a:t>
            </a:r>
            <a:r>
              <a:rPr lang="en-US" sz="2200" dirty="0" smtClean="0"/>
              <a:t> </a:t>
            </a:r>
            <a:r>
              <a:rPr lang="en-US" sz="2200" dirty="0" err="1" smtClean="0"/>
              <a:t>harga-harga</a:t>
            </a:r>
            <a:r>
              <a:rPr lang="en-US" sz="2200" dirty="0" smtClean="0"/>
              <a:t>, </a:t>
            </a:r>
            <a:r>
              <a:rPr lang="en-US" sz="2200" dirty="0" err="1" smtClean="0"/>
              <a:t>meningkatkan</a:t>
            </a:r>
            <a:r>
              <a:rPr lang="en-US" sz="2200" dirty="0" smtClean="0"/>
              <a:t> </a:t>
            </a:r>
            <a:r>
              <a:rPr lang="en-US" sz="2200" dirty="0" err="1" smtClean="0"/>
              <a:t>kualitas</a:t>
            </a:r>
            <a:r>
              <a:rPr lang="en-US" sz="2200" dirty="0" smtClean="0"/>
              <a:t> </a:t>
            </a:r>
            <a:r>
              <a:rPr lang="en-US" sz="2200" dirty="0" err="1" smtClean="0"/>
              <a:t>konsumsi</a:t>
            </a:r>
            <a:r>
              <a:rPr lang="en-US" sz="2200" dirty="0" smtClean="0"/>
              <a:t>,    </a:t>
            </a:r>
            <a:r>
              <a:rPr lang="en-US" sz="2200" dirty="0" err="1" smtClean="0"/>
              <a:t>dan</a:t>
            </a:r>
            <a:r>
              <a:rPr lang="en-US" sz="2200" dirty="0"/>
              <a:t> </a:t>
            </a:r>
            <a:r>
              <a:rPr lang="en-US" sz="2200" dirty="0" err="1" smtClean="0"/>
              <a:t>membantu</a:t>
            </a:r>
            <a:r>
              <a:rPr lang="en-US" sz="2200" dirty="0" smtClean="0"/>
              <a:t> </a:t>
            </a:r>
            <a:r>
              <a:rPr lang="en-US" sz="2200" dirty="0" err="1" smtClean="0"/>
              <a:t>mempercepat</a:t>
            </a:r>
            <a:r>
              <a:rPr lang="en-US" sz="2200" dirty="0" smtClean="0"/>
              <a:t> </a:t>
            </a:r>
            <a:r>
              <a:rPr lang="en-US" sz="2200" dirty="0" err="1" smtClean="0"/>
              <a:t>alih</a:t>
            </a:r>
            <a:r>
              <a:rPr lang="en-US" sz="2200" dirty="0" smtClean="0"/>
              <a:t> </a:t>
            </a:r>
            <a:r>
              <a:rPr lang="en-US" sz="2200" dirty="0" err="1" smtClean="0"/>
              <a:t>teknologi</a:t>
            </a:r>
            <a:r>
              <a:rPr lang="en-US" sz="2200" dirty="0" smtClean="0"/>
              <a:t>.</a:t>
            </a:r>
            <a:endParaRPr lang="en-US" sz="2200"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50"/>
          <a:stretch/>
        </p:blipFill>
        <p:spPr bwMode="auto">
          <a:xfrm>
            <a:off x="5105399" y="1543050"/>
            <a:ext cx="3661475" cy="24003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entagon 5"/>
          <p:cNvSpPr/>
          <p:nvPr/>
        </p:nvSpPr>
        <p:spPr>
          <a:xfrm>
            <a:off x="629420" y="231371"/>
            <a:ext cx="5009380" cy="409955"/>
          </a:xfrm>
          <a:prstGeom prst="homePlate">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344442" y="170370"/>
            <a:ext cx="565348" cy="572580"/>
          </a:xfrm>
          <a:prstGeom prst="round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 name="Rectangle 7"/>
          <p:cNvSpPr/>
          <p:nvPr/>
        </p:nvSpPr>
        <p:spPr>
          <a:xfrm>
            <a:off x="914400" y="235863"/>
            <a:ext cx="4429033" cy="430887"/>
          </a:xfrm>
          <a:prstGeom prst="rect">
            <a:avLst/>
          </a:prstGeom>
        </p:spPr>
        <p:txBody>
          <a:bodyPr wrap="none">
            <a:spAutoFit/>
          </a:bodyPr>
          <a:lstStyle/>
          <a:p>
            <a:pPr algn="ctr"/>
            <a:r>
              <a:rPr lang="en-US" sz="2200" b="1" dirty="0" err="1"/>
              <a:t>Manfaat</a:t>
            </a:r>
            <a:r>
              <a:rPr lang="en-US" sz="2200" b="1" dirty="0"/>
              <a:t> </a:t>
            </a:r>
            <a:r>
              <a:rPr lang="en-US" sz="2200" b="1" dirty="0" err="1"/>
              <a:t>Perdagangan</a:t>
            </a:r>
            <a:r>
              <a:rPr lang="en-US" sz="2200" b="1" dirty="0"/>
              <a:t> </a:t>
            </a:r>
            <a:r>
              <a:rPr lang="en-US" sz="2200" b="1" dirty="0" err="1" smtClean="0"/>
              <a:t>Internasional</a:t>
            </a:r>
            <a:endParaRPr lang="en-US" sz="2200" b="1" dirty="0"/>
          </a:p>
        </p:txBody>
      </p:sp>
      <p:cxnSp>
        <p:nvCxnSpPr>
          <p:cNvPr id="9" name="Straight Connector 8"/>
          <p:cNvCxnSpPr/>
          <p:nvPr/>
        </p:nvCxnSpPr>
        <p:spPr>
          <a:xfrm>
            <a:off x="4800600" y="1047750"/>
            <a:ext cx="0" cy="3429000"/>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064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par>
                          <p:cTn id="11" fill="hold">
                            <p:stCondLst>
                              <p:cond delay="750"/>
                            </p:stCondLst>
                            <p:childTnLst>
                              <p:par>
                                <p:cTn id="12" presetID="22" presetClass="entr" presetSubtype="8" fill="hold" grpId="0" nodeType="afterEffect">
                                  <p:stCondLst>
                                    <p:cond delay="25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500"/>
                            </p:stCondLst>
                            <p:childTnLst>
                              <p:par>
                                <p:cTn id="16" presetID="10" presetClass="entr" presetSubtype="0" fill="hold" grpId="0" nodeType="after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250"/>
                            </p:stCondLst>
                            <p:childTnLst>
                              <p:par>
                                <p:cTn id="20" presetID="22" presetClass="entr" presetSubtype="1" fill="hold" grpId="0" nodeType="afterEffect">
                                  <p:stCondLst>
                                    <p:cond delay="25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3000"/>
                            </p:stCondLst>
                            <p:childTnLst>
                              <p:par>
                                <p:cTn id="24" presetID="10" presetClass="entr" presetSubtype="0" fill="hold" nodeType="after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3750"/>
                            </p:stCondLst>
                            <p:childTnLst>
                              <p:par>
                                <p:cTn id="28" presetID="2" presetClass="entr" presetSubtype="4" fill="hold" nodeType="afterEffect">
                                  <p:stCondLst>
                                    <p:cond delay="250"/>
                                  </p:stCondLst>
                                  <p:childTnLst>
                                    <p:set>
                                      <p:cBhvr>
                                        <p:cTn id="29" dur="1" fill="hold">
                                          <p:stCondLst>
                                            <p:cond delay="0"/>
                                          </p:stCondLst>
                                        </p:cTn>
                                        <p:tgtEl>
                                          <p:spTgt spid="5122"/>
                                        </p:tgtEl>
                                        <p:attrNameLst>
                                          <p:attrName>style.visibility</p:attrName>
                                        </p:attrNameLst>
                                      </p:cBhvr>
                                      <p:to>
                                        <p:strVal val="visible"/>
                                      </p:to>
                                    </p:set>
                                    <p:anim calcmode="lin" valueType="num">
                                      <p:cBhvr additive="base">
                                        <p:cTn id="30" dur="500" fill="hold"/>
                                        <p:tgtEl>
                                          <p:spTgt spid="5122"/>
                                        </p:tgtEl>
                                        <p:attrNameLst>
                                          <p:attrName>ppt_x</p:attrName>
                                        </p:attrNameLst>
                                      </p:cBhvr>
                                      <p:tavLst>
                                        <p:tav tm="0">
                                          <p:val>
                                            <p:strVal val="#ppt_x"/>
                                          </p:val>
                                        </p:tav>
                                        <p:tav tm="100000">
                                          <p:val>
                                            <p:strVal val="#ppt_x"/>
                                          </p:val>
                                        </p:tav>
                                      </p:tavLst>
                                    </p:anim>
                                    <p:anim calcmode="lin" valueType="num">
                                      <p:cBhvr additive="base">
                                        <p:cTn id="31"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5390" y="908030"/>
            <a:ext cx="4239010" cy="3416320"/>
          </a:xfrm>
          <a:prstGeom prst="rect">
            <a:avLst/>
          </a:prstGeom>
        </p:spPr>
        <p:txBody>
          <a:bodyPr wrap="square">
            <a:spAutoFit/>
          </a:bodyPr>
          <a:lstStyle/>
          <a:p>
            <a:pPr>
              <a:lnSpc>
                <a:spcPct val="150000"/>
              </a:lnSpc>
            </a:pPr>
            <a:r>
              <a:rPr lang="en-US" sz="2400" dirty="0" err="1" smtClean="0"/>
              <a:t>Perdagangan</a:t>
            </a:r>
            <a:r>
              <a:rPr lang="en-US" sz="2400" dirty="0" smtClean="0"/>
              <a:t> </a:t>
            </a:r>
            <a:r>
              <a:rPr lang="en-US" sz="2400" dirty="0" err="1" smtClean="0"/>
              <a:t>internasional</a:t>
            </a:r>
            <a:r>
              <a:rPr lang="en-US" sz="2400" dirty="0" smtClean="0"/>
              <a:t> </a:t>
            </a:r>
            <a:r>
              <a:rPr lang="en-US" sz="2400" dirty="0" err="1" smtClean="0"/>
              <a:t>dapat</a:t>
            </a:r>
            <a:r>
              <a:rPr lang="en-US" sz="2400" dirty="0" smtClean="0"/>
              <a:t> </a:t>
            </a:r>
            <a:r>
              <a:rPr lang="en-US" sz="2400" dirty="0" err="1" smtClean="0"/>
              <a:t>terjadi</a:t>
            </a:r>
            <a:r>
              <a:rPr lang="en-US" sz="2400" dirty="0" smtClean="0"/>
              <a:t> </a:t>
            </a:r>
            <a:r>
              <a:rPr lang="en-US" sz="2400" dirty="0" err="1" smtClean="0"/>
              <a:t>karena</a:t>
            </a:r>
            <a:r>
              <a:rPr lang="en-US" sz="2400" dirty="0" smtClean="0"/>
              <a:t> </a:t>
            </a:r>
            <a:r>
              <a:rPr lang="en-US" sz="2400" dirty="0" err="1" smtClean="0"/>
              <a:t>beberapa</a:t>
            </a:r>
            <a:r>
              <a:rPr lang="en-US" sz="2400" dirty="0" smtClean="0"/>
              <a:t> </a:t>
            </a:r>
            <a:r>
              <a:rPr lang="en-US" sz="2400" dirty="0" err="1" smtClean="0"/>
              <a:t>faktor</a:t>
            </a:r>
            <a:r>
              <a:rPr lang="en-US" sz="2400" dirty="0" smtClean="0"/>
              <a:t>, </a:t>
            </a:r>
            <a:r>
              <a:rPr lang="en-US" sz="2400" dirty="0" err="1" smtClean="0"/>
              <a:t>antara</a:t>
            </a:r>
            <a:r>
              <a:rPr lang="en-US" sz="2400" dirty="0"/>
              <a:t> </a:t>
            </a:r>
            <a:r>
              <a:rPr lang="en-US" sz="2400" dirty="0" smtClean="0"/>
              <a:t>lain </a:t>
            </a:r>
            <a:r>
              <a:rPr lang="en-US" sz="2400" dirty="0" err="1" smtClean="0"/>
              <a:t>perbedaan</a:t>
            </a:r>
            <a:r>
              <a:rPr lang="en-US" sz="2400" dirty="0" smtClean="0"/>
              <a:t> </a:t>
            </a:r>
            <a:r>
              <a:rPr lang="en-US" sz="2400" dirty="0" err="1" smtClean="0"/>
              <a:t>sumber</a:t>
            </a:r>
            <a:r>
              <a:rPr lang="en-US" sz="2400" dirty="0" smtClean="0"/>
              <a:t> </a:t>
            </a:r>
            <a:r>
              <a:rPr lang="en-US" sz="2400" dirty="0" err="1" smtClean="0"/>
              <a:t>daya</a:t>
            </a:r>
            <a:r>
              <a:rPr lang="en-US" sz="2400" dirty="0" smtClean="0"/>
              <a:t> </a:t>
            </a:r>
            <a:r>
              <a:rPr lang="en-US" sz="2400" dirty="0" err="1" smtClean="0"/>
              <a:t>alam</a:t>
            </a:r>
            <a:r>
              <a:rPr lang="en-US" sz="2400" dirty="0" smtClean="0"/>
              <a:t>, </a:t>
            </a:r>
            <a:r>
              <a:rPr lang="en-US" sz="2400" dirty="0" err="1" smtClean="0"/>
              <a:t>selera</a:t>
            </a:r>
            <a:r>
              <a:rPr lang="en-US" sz="2400" dirty="0" smtClean="0"/>
              <a:t>, </a:t>
            </a:r>
            <a:r>
              <a:rPr lang="en-US" sz="2400" dirty="0" err="1" smtClean="0"/>
              <a:t>penghematan</a:t>
            </a:r>
            <a:r>
              <a:rPr lang="en-US" sz="2400" dirty="0" smtClean="0"/>
              <a:t> </a:t>
            </a:r>
            <a:r>
              <a:rPr lang="en-US" sz="2400" dirty="0" err="1" smtClean="0"/>
              <a:t>biaya</a:t>
            </a:r>
            <a:r>
              <a:rPr lang="en-US" sz="2400" dirty="0" smtClean="0"/>
              <a:t> </a:t>
            </a:r>
            <a:r>
              <a:rPr lang="en-US" sz="2400" dirty="0" err="1" smtClean="0"/>
              <a:t>produksi</a:t>
            </a:r>
            <a:r>
              <a:rPr lang="en-US" sz="2400" dirty="0" smtClean="0"/>
              <a:t>, </a:t>
            </a:r>
            <a:r>
              <a:rPr lang="en-US" sz="2400" dirty="0" err="1" smtClean="0"/>
              <a:t>dan</a:t>
            </a:r>
            <a:r>
              <a:rPr lang="en-US" sz="2400" dirty="0" smtClean="0"/>
              <a:t> </a:t>
            </a:r>
            <a:r>
              <a:rPr lang="en-US" sz="2400" dirty="0" err="1" smtClean="0"/>
              <a:t>perbedaan</a:t>
            </a:r>
            <a:r>
              <a:rPr lang="en-US" sz="2400" dirty="0" smtClean="0"/>
              <a:t> </a:t>
            </a:r>
            <a:r>
              <a:rPr lang="en-US" sz="2400" dirty="0" err="1" smtClean="0"/>
              <a:t>teknologi</a:t>
            </a:r>
            <a:r>
              <a:rPr lang="en-US" sz="2400" dirty="0" smtClean="0"/>
              <a:t>.</a:t>
            </a:r>
            <a:endParaRPr lang="en-US" sz="2400" dirty="0"/>
          </a:p>
        </p:txBody>
      </p:sp>
      <p:pic>
        <p:nvPicPr>
          <p:cNvPr id="3074" name="Picture 2" descr="D:\PPT Ekonomi XI new\gambar ekonomi\shutterstock_6490283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8136" y="1504950"/>
            <a:ext cx="3864864" cy="25745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Pentagon 5"/>
          <p:cNvSpPr/>
          <p:nvPr/>
        </p:nvSpPr>
        <p:spPr>
          <a:xfrm>
            <a:off x="629420" y="231371"/>
            <a:ext cx="7904981" cy="409955"/>
          </a:xfrm>
          <a:prstGeom prst="homePlate">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344442" y="170370"/>
            <a:ext cx="565348" cy="572580"/>
          </a:xfrm>
          <a:prstGeom prst="round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 name="Rectangle 7"/>
          <p:cNvSpPr/>
          <p:nvPr/>
        </p:nvSpPr>
        <p:spPr>
          <a:xfrm>
            <a:off x="937451" y="235863"/>
            <a:ext cx="7596950" cy="430887"/>
          </a:xfrm>
          <a:prstGeom prst="rect">
            <a:avLst/>
          </a:prstGeom>
        </p:spPr>
        <p:txBody>
          <a:bodyPr wrap="square">
            <a:spAutoFit/>
          </a:bodyPr>
          <a:lstStyle/>
          <a:p>
            <a:r>
              <a:rPr lang="en-US" sz="2200" b="1" dirty="0" err="1"/>
              <a:t>Faktor</a:t>
            </a:r>
            <a:r>
              <a:rPr lang="en-US" sz="2200" b="1" dirty="0"/>
              <a:t> </a:t>
            </a:r>
            <a:r>
              <a:rPr lang="en-US" sz="2200" b="1" dirty="0" err="1"/>
              <a:t>pendorong</a:t>
            </a:r>
            <a:r>
              <a:rPr lang="en-US" sz="2200" b="1" dirty="0"/>
              <a:t> </a:t>
            </a:r>
            <a:r>
              <a:rPr lang="en-US" sz="2200" b="1" dirty="0" err="1"/>
              <a:t>dan</a:t>
            </a:r>
            <a:r>
              <a:rPr lang="en-US" sz="2200" b="1" dirty="0"/>
              <a:t> </a:t>
            </a:r>
            <a:r>
              <a:rPr lang="en-US" sz="2200" b="1" dirty="0" err="1"/>
              <a:t>Penghambat</a:t>
            </a:r>
            <a:r>
              <a:rPr lang="en-US" sz="2200" b="1" dirty="0"/>
              <a:t> </a:t>
            </a:r>
            <a:r>
              <a:rPr lang="en-US" sz="2200" b="1" dirty="0" err="1" smtClean="0"/>
              <a:t>Perdagangan</a:t>
            </a:r>
            <a:r>
              <a:rPr lang="en-US" sz="2200" b="1" dirty="0" smtClean="0"/>
              <a:t> </a:t>
            </a:r>
            <a:r>
              <a:rPr lang="en-US" sz="2200" b="1" dirty="0" err="1"/>
              <a:t>Internasional</a:t>
            </a:r>
            <a:endParaRPr lang="en-US" sz="2200" b="1" dirty="0"/>
          </a:p>
        </p:txBody>
      </p:sp>
      <p:cxnSp>
        <p:nvCxnSpPr>
          <p:cNvPr id="9" name="Straight Connector 8"/>
          <p:cNvCxnSpPr/>
          <p:nvPr/>
        </p:nvCxnSpPr>
        <p:spPr>
          <a:xfrm>
            <a:off x="4572000" y="1123950"/>
            <a:ext cx="0" cy="3200400"/>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2829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par>
                          <p:cTn id="11" fill="hold">
                            <p:stCondLst>
                              <p:cond delay="750"/>
                            </p:stCondLst>
                            <p:childTnLst>
                              <p:par>
                                <p:cTn id="12" presetID="22" presetClass="entr" presetSubtype="8" fill="hold" grpId="0" nodeType="afterEffect">
                                  <p:stCondLst>
                                    <p:cond delay="25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500"/>
                            </p:stCondLst>
                            <p:childTnLst>
                              <p:par>
                                <p:cTn id="16" presetID="10" presetClass="entr" presetSubtype="0" fill="hold" grpId="0" nodeType="after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250"/>
                            </p:stCondLst>
                            <p:childTnLst>
                              <p:par>
                                <p:cTn id="20" presetID="22" presetClass="entr" presetSubtype="8" fill="hold" grpId="0" nodeType="afterEffect">
                                  <p:stCondLst>
                                    <p:cond delay="25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3000"/>
                            </p:stCondLst>
                            <p:childTnLst>
                              <p:par>
                                <p:cTn id="24" presetID="10" presetClass="entr" presetSubtype="0" fill="hold" nodeType="after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3750"/>
                            </p:stCondLst>
                            <p:childTnLst>
                              <p:par>
                                <p:cTn id="28" presetID="2" presetClass="entr" presetSubtype="4" fill="hold" nodeType="afterEffect">
                                  <p:stCondLst>
                                    <p:cond delay="250"/>
                                  </p:stCondLst>
                                  <p:childTnLst>
                                    <p:set>
                                      <p:cBhvr>
                                        <p:cTn id="29" dur="1" fill="hold">
                                          <p:stCondLst>
                                            <p:cond delay="0"/>
                                          </p:stCondLst>
                                        </p:cTn>
                                        <p:tgtEl>
                                          <p:spTgt spid="3074"/>
                                        </p:tgtEl>
                                        <p:attrNameLst>
                                          <p:attrName>style.visibility</p:attrName>
                                        </p:attrNameLst>
                                      </p:cBhvr>
                                      <p:to>
                                        <p:strVal val="visible"/>
                                      </p:to>
                                    </p:set>
                                    <p:anim calcmode="lin" valueType="num">
                                      <p:cBhvr additive="base">
                                        <p:cTn id="30" dur="500" fill="hold"/>
                                        <p:tgtEl>
                                          <p:spTgt spid="3074"/>
                                        </p:tgtEl>
                                        <p:attrNameLst>
                                          <p:attrName>ppt_x</p:attrName>
                                        </p:attrNameLst>
                                      </p:cBhvr>
                                      <p:tavLst>
                                        <p:tav tm="0">
                                          <p:val>
                                            <p:strVal val="#ppt_x"/>
                                          </p:val>
                                        </p:tav>
                                        <p:tav tm="100000">
                                          <p:val>
                                            <p:strVal val="#ppt_x"/>
                                          </p:val>
                                        </p:tav>
                                      </p:tavLst>
                                    </p:anim>
                                    <p:anim calcmode="lin" valueType="num">
                                      <p:cBhvr additive="base">
                                        <p:cTn id="3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81000" y="1888141"/>
            <a:ext cx="5181600" cy="1674209"/>
            <a:chOff x="304800" y="1581149"/>
            <a:chExt cx="4836160" cy="1674209"/>
          </a:xfrm>
        </p:grpSpPr>
        <p:sp>
          <p:nvSpPr>
            <p:cNvPr id="10" name="Rounded Rectangle 9"/>
            <p:cNvSpPr/>
            <p:nvPr/>
          </p:nvSpPr>
          <p:spPr>
            <a:xfrm>
              <a:off x="304800" y="1581149"/>
              <a:ext cx="4836160" cy="1674209"/>
            </a:xfrm>
            <a:prstGeom prst="roundRect">
              <a:avLst>
                <a:gd name="adj" fmla="val 7984"/>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0765" y="1655158"/>
              <a:ext cx="4334595" cy="1452812"/>
            </a:xfrm>
            <a:prstGeom prst="rect">
              <a:avLst/>
            </a:prstGeom>
          </p:spPr>
          <p:txBody>
            <a:bodyPr wrap="square" lIns="67163" tIns="33581" rIns="67163" bIns="33581">
              <a:spAutoFit/>
            </a:bodyPr>
            <a:lstStyle/>
            <a:p>
              <a:pPr>
                <a:lnSpc>
                  <a:spcPct val="150000"/>
                </a:lnSpc>
              </a:pPr>
              <a:r>
                <a:rPr lang="en-US" sz="2000" dirty="0"/>
                <a:t>Ada </a:t>
              </a:r>
              <a:r>
                <a:rPr lang="en-US" sz="2000" dirty="0" err="1"/>
                <a:t>dua</a:t>
              </a:r>
              <a:r>
                <a:rPr lang="en-US" sz="2000" dirty="0"/>
                <a:t> </a:t>
              </a:r>
              <a:r>
                <a:rPr lang="en-US" sz="2000" dirty="0" err="1"/>
                <a:t>teori</a:t>
              </a:r>
              <a:r>
                <a:rPr lang="en-US" sz="2000" dirty="0"/>
                <a:t> </a:t>
              </a:r>
              <a:r>
                <a:rPr lang="en-US" sz="2000" dirty="0" err="1"/>
                <a:t>perdagangan</a:t>
              </a:r>
              <a:r>
                <a:rPr lang="en-US" sz="2000" dirty="0"/>
                <a:t> </a:t>
              </a:r>
              <a:r>
                <a:rPr lang="en-US" sz="2000" dirty="0" err="1"/>
                <a:t>internasional</a:t>
              </a:r>
              <a:r>
                <a:rPr lang="en-US" sz="2000" dirty="0"/>
                <a:t>, </a:t>
              </a:r>
              <a:r>
                <a:rPr lang="en-US" sz="2000" dirty="0" err="1"/>
                <a:t>yaitu</a:t>
              </a:r>
              <a:r>
                <a:rPr lang="en-US" sz="2000" dirty="0"/>
                <a:t> </a:t>
              </a:r>
              <a:r>
                <a:rPr lang="en-US" sz="2000" dirty="0" err="1"/>
                <a:t>teori</a:t>
              </a:r>
              <a:r>
                <a:rPr lang="en-US" sz="2000" dirty="0"/>
                <a:t> </a:t>
              </a:r>
              <a:r>
                <a:rPr lang="en-US" sz="2000" dirty="0" err="1"/>
                <a:t>keunggulan</a:t>
              </a:r>
              <a:r>
                <a:rPr lang="en-US" sz="2000" dirty="0"/>
                <a:t> </a:t>
              </a:r>
              <a:r>
                <a:rPr lang="en-US" sz="2000" dirty="0" err="1"/>
                <a:t>mutlak</a:t>
              </a:r>
              <a:r>
                <a:rPr lang="en-US" sz="2000" dirty="0"/>
                <a:t> </a:t>
              </a:r>
              <a:r>
                <a:rPr lang="en-US" sz="2000" dirty="0" err="1"/>
                <a:t>dan</a:t>
              </a:r>
              <a:r>
                <a:rPr lang="en-US" sz="2000" dirty="0"/>
                <a:t> </a:t>
              </a:r>
              <a:r>
                <a:rPr lang="en-US" sz="2000" dirty="0" err="1"/>
                <a:t>teori</a:t>
              </a:r>
              <a:r>
                <a:rPr lang="en-US" sz="2000" dirty="0"/>
                <a:t> </a:t>
              </a:r>
              <a:r>
                <a:rPr lang="en-US" sz="2000" dirty="0" err="1"/>
                <a:t>keunggulan</a:t>
              </a:r>
              <a:r>
                <a:rPr lang="en-US" sz="2000" dirty="0"/>
                <a:t> </a:t>
              </a:r>
              <a:r>
                <a:rPr lang="en-US" sz="2000" dirty="0" err="1"/>
                <a:t>komparatif</a:t>
              </a:r>
              <a:r>
                <a:rPr lang="en-US" sz="2000" dirty="0"/>
                <a:t>.</a:t>
              </a:r>
            </a:p>
          </p:txBody>
        </p:sp>
      </p:gr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957"/>
          <a:stretch/>
        </p:blipFill>
        <p:spPr bwMode="auto">
          <a:xfrm>
            <a:off x="5181600" y="895350"/>
            <a:ext cx="2819400" cy="35318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entagon 5"/>
          <p:cNvSpPr/>
          <p:nvPr/>
        </p:nvSpPr>
        <p:spPr>
          <a:xfrm>
            <a:off x="629420" y="231371"/>
            <a:ext cx="4628380" cy="409955"/>
          </a:xfrm>
          <a:prstGeom prst="homePlate">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344442" y="170370"/>
            <a:ext cx="565348" cy="572580"/>
          </a:xfrm>
          <a:prstGeom prst="round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 name="Rectangle 7"/>
          <p:cNvSpPr/>
          <p:nvPr/>
        </p:nvSpPr>
        <p:spPr>
          <a:xfrm>
            <a:off x="1002880" y="235863"/>
            <a:ext cx="3950120" cy="430887"/>
          </a:xfrm>
          <a:prstGeom prst="rect">
            <a:avLst/>
          </a:prstGeom>
        </p:spPr>
        <p:txBody>
          <a:bodyPr wrap="none">
            <a:spAutoFit/>
          </a:bodyPr>
          <a:lstStyle/>
          <a:p>
            <a:pPr algn="ctr"/>
            <a:r>
              <a:rPr lang="en-US" sz="2200" b="1" dirty="0" err="1"/>
              <a:t>Teori</a:t>
            </a:r>
            <a:r>
              <a:rPr lang="en-US" sz="2200" b="1" dirty="0"/>
              <a:t> </a:t>
            </a:r>
            <a:r>
              <a:rPr lang="en-US" sz="2200" b="1" dirty="0" err="1"/>
              <a:t>Perdagangan</a:t>
            </a:r>
            <a:r>
              <a:rPr lang="en-US" sz="2200" b="1" dirty="0"/>
              <a:t> </a:t>
            </a:r>
            <a:r>
              <a:rPr lang="en-US" sz="2200" b="1" dirty="0" err="1"/>
              <a:t>Internasional</a:t>
            </a:r>
            <a:endParaRPr lang="en-US" sz="2200" b="1" dirty="0"/>
          </a:p>
        </p:txBody>
      </p:sp>
    </p:spTree>
    <p:extLst>
      <p:ext uri="{BB962C8B-B14F-4D97-AF65-F5344CB8AC3E}">
        <p14:creationId xmlns:p14="http://schemas.microsoft.com/office/powerpoint/2010/main" val="2127101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par>
                          <p:cTn id="11" fill="hold">
                            <p:stCondLst>
                              <p:cond delay="750"/>
                            </p:stCondLst>
                            <p:childTnLst>
                              <p:par>
                                <p:cTn id="12" presetID="22" presetClass="entr" presetSubtype="8" fill="hold" grpId="0" nodeType="afterEffect">
                                  <p:stCondLst>
                                    <p:cond delay="25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500"/>
                            </p:stCondLst>
                            <p:childTnLst>
                              <p:par>
                                <p:cTn id="16" presetID="10" presetClass="entr" presetSubtype="0" fill="hold" grpId="0" nodeType="after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250"/>
                            </p:stCondLst>
                            <p:childTnLst>
                              <p:par>
                                <p:cTn id="20" presetID="2" presetClass="entr" presetSubtype="8" fill="hold" nodeType="after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250"/>
                                  </p:stCondLst>
                                  <p:childTnLst>
                                    <p:set>
                                      <p:cBhvr>
                                        <p:cTn id="26" dur="1" fill="hold">
                                          <p:stCondLst>
                                            <p:cond delay="0"/>
                                          </p:stCondLst>
                                        </p:cTn>
                                        <p:tgtEl>
                                          <p:spTgt spid="7170"/>
                                        </p:tgtEl>
                                        <p:attrNameLst>
                                          <p:attrName>style.visibility</p:attrName>
                                        </p:attrNameLst>
                                      </p:cBhvr>
                                      <p:to>
                                        <p:strVal val="visible"/>
                                      </p:to>
                                    </p:set>
                                    <p:anim calcmode="lin" valueType="num">
                                      <p:cBhvr additive="base">
                                        <p:cTn id="27" dur="500" fill="hold"/>
                                        <p:tgtEl>
                                          <p:spTgt spid="7170"/>
                                        </p:tgtEl>
                                        <p:attrNameLst>
                                          <p:attrName>ppt_x</p:attrName>
                                        </p:attrNameLst>
                                      </p:cBhvr>
                                      <p:tavLst>
                                        <p:tav tm="0">
                                          <p:val>
                                            <p:strVal val="#ppt_x"/>
                                          </p:val>
                                        </p:tav>
                                        <p:tav tm="100000">
                                          <p:val>
                                            <p:strVal val="#ppt_x"/>
                                          </p:val>
                                        </p:tav>
                                      </p:tavLst>
                                    </p:anim>
                                    <p:anim calcmode="lin" valueType="num">
                                      <p:cBhvr additive="base">
                                        <p:cTn id="2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785110"/>
            <a:ext cx="4343400" cy="3920240"/>
          </a:xfrm>
          <a:prstGeom prst="rect">
            <a:avLst/>
          </a:prstGeom>
        </p:spPr>
        <p:txBody>
          <a:bodyPr wrap="square">
            <a:spAutoFit/>
          </a:bodyPr>
          <a:lstStyle/>
          <a:p>
            <a:pPr>
              <a:lnSpc>
                <a:spcPct val="150000"/>
              </a:lnSpc>
            </a:pPr>
            <a:r>
              <a:rPr lang="nn-NO" sz="2100" dirty="0" smtClean="0"/>
              <a:t>Kebijakan proteksi di bidang impor meliputi kebijakan kuota, politik tarif, pemberian subsidi, dan larangan impor. Adapun, kebijakan proteksi di bidang ekspor meliputi diskriminasi harga, pemberian premi, dumping, politik dagang bebas, dan larangan ekspor.</a:t>
            </a:r>
            <a:endParaRPr lang="en-US" sz="21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470184"/>
            <a:ext cx="3581056" cy="24731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entagon 5"/>
          <p:cNvSpPr/>
          <p:nvPr/>
        </p:nvSpPr>
        <p:spPr>
          <a:xfrm>
            <a:off x="629420" y="231371"/>
            <a:ext cx="5085580" cy="409955"/>
          </a:xfrm>
          <a:prstGeom prst="homePlate">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344442" y="170370"/>
            <a:ext cx="565348" cy="572580"/>
          </a:xfrm>
          <a:prstGeom prst="roundRect">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 name="Rectangle 7"/>
          <p:cNvSpPr/>
          <p:nvPr/>
        </p:nvSpPr>
        <p:spPr>
          <a:xfrm>
            <a:off x="972216" y="235863"/>
            <a:ext cx="4514184" cy="430887"/>
          </a:xfrm>
          <a:prstGeom prst="rect">
            <a:avLst/>
          </a:prstGeom>
        </p:spPr>
        <p:txBody>
          <a:bodyPr wrap="none">
            <a:spAutoFit/>
          </a:bodyPr>
          <a:lstStyle/>
          <a:p>
            <a:pPr algn="ctr"/>
            <a:r>
              <a:rPr lang="en-US" sz="2200" b="1" dirty="0" err="1"/>
              <a:t>Kebijakan</a:t>
            </a:r>
            <a:r>
              <a:rPr lang="en-US" sz="2200" b="1" dirty="0"/>
              <a:t> </a:t>
            </a:r>
            <a:r>
              <a:rPr lang="en-US" sz="2200" b="1" dirty="0" err="1"/>
              <a:t>Perdagangan</a:t>
            </a:r>
            <a:r>
              <a:rPr lang="en-US" sz="2200" b="1" dirty="0"/>
              <a:t> </a:t>
            </a:r>
            <a:r>
              <a:rPr lang="en-US" sz="2200" b="1" dirty="0" err="1"/>
              <a:t>Internasional</a:t>
            </a:r>
            <a:endParaRPr lang="en-US" sz="2200" b="1" dirty="0"/>
          </a:p>
        </p:txBody>
      </p:sp>
      <p:cxnSp>
        <p:nvCxnSpPr>
          <p:cNvPr id="9" name="Straight Connector 8"/>
          <p:cNvCxnSpPr/>
          <p:nvPr/>
        </p:nvCxnSpPr>
        <p:spPr>
          <a:xfrm>
            <a:off x="4876800" y="1047750"/>
            <a:ext cx="0" cy="3581400"/>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5828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par>
                          <p:cTn id="11" fill="hold">
                            <p:stCondLst>
                              <p:cond delay="750"/>
                            </p:stCondLst>
                            <p:childTnLst>
                              <p:par>
                                <p:cTn id="12" presetID="22" presetClass="entr" presetSubtype="8" fill="hold" grpId="0" nodeType="afterEffect">
                                  <p:stCondLst>
                                    <p:cond delay="25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500"/>
                            </p:stCondLst>
                            <p:childTnLst>
                              <p:par>
                                <p:cTn id="16" presetID="10" presetClass="entr" presetSubtype="0" fill="hold" grpId="0" nodeType="after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250"/>
                            </p:stCondLst>
                            <p:childTnLst>
                              <p:par>
                                <p:cTn id="20" presetID="22" presetClass="entr" presetSubtype="1" fill="hold" grpId="0" nodeType="afterEffect">
                                  <p:stCondLst>
                                    <p:cond delay="25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3000"/>
                            </p:stCondLst>
                            <p:childTnLst>
                              <p:par>
                                <p:cTn id="24" presetID="10" presetClass="entr" presetSubtype="0" fill="hold" nodeType="after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3750"/>
                            </p:stCondLst>
                            <p:childTnLst>
                              <p:par>
                                <p:cTn id="28" presetID="2" presetClass="entr" presetSubtype="4" fill="hold" nodeType="afterEffect">
                                  <p:stCondLst>
                                    <p:cond delay="250"/>
                                  </p:stCondLst>
                                  <p:childTnLst>
                                    <p:set>
                                      <p:cBhvr>
                                        <p:cTn id="29" dur="1" fill="hold">
                                          <p:stCondLst>
                                            <p:cond delay="0"/>
                                          </p:stCondLst>
                                        </p:cTn>
                                        <p:tgtEl>
                                          <p:spTgt spid="1026"/>
                                        </p:tgtEl>
                                        <p:attrNameLst>
                                          <p:attrName>style.visibility</p:attrName>
                                        </p:attrNameLst>
                                      </p:cBhvr>
                                      <p:to>
                                        <p:strVal val="visible"/>
                                      </p:to>
                                    </p:set>
                                    <p:anim calcmode="lin" valueType="num">
                                      <p:cBhvr additive="base">
                                        <p:cTn id="30" dur="500" fill="hold"/>
                                        <p:tgtEl>
                                          <p:spTgt spid="1026"/>
                                        </p:tgtEl>
                                        <p:attrNameLst>
                                          <p:attrName>ppt_x</p:attrName>
                                        </p:attrNameLst>
                                      </p:cBhvr>
                                      <p:tavLst>
                                        <p:tav tm="0">
                                          <p:val>
                                            <p:strVal val="#ppt_x"/>
                                          </p:val>
                                        </p:tav>
                                        <p:tav tm="100000">
                                          <p:val>
                                            <p:strVal val="#ppt_x"/>
                                          </p:val>
                                        </p:tav>
                                      </p:tavLst>
                                    </p:anim>
                                    <p:anim calcmode="lin" valueType="num">
                                      <p:cBhvr additive="base">
                                        <p:cTn id="3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226</Words>
  <Application>Microsoft Office PowerPoint</Application>
  <PresentationFormat>On-screen Show (16:9)</PresentationFormat>
  <Paragraphs>24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EASYMEDIA</dc:creator>
  <cp:lastModifiedBy>ku</cp:lastModifiedBy>
  <cp:revision>32</cp:revision>
  <dcterms:created xsi:type="dcterms:W3CDTF">2017-07-15T01:23:37Z</dcterms:created>
  <dcterms:modified xsi:type="dcterms:W3CDTF">2017-08-11T06:51:21Z</dcterms:modified>
</cp:coreProperties>
</file>