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20" y="-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0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9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B71F-CF30-4DB1-9DA0-A9560353C85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F472-B79E-4ADE-96A8-0593459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816308" y="405115"/>
            <a:ext cx="42128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304800" y="133350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9045" y="416064"/>
            <a:ext cx="5393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chemeClr val="accent5">
                    <a:lumMod val="75000"/>
                  </a:schemeClr>
                </a:solidFill>
              </a:rPr>
              <a:t>Perpajakan</a:t>
            </a:r>
            <a:endParaRPr lang="en-US" sz="4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u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9" y="476389"/>
            <a:ext cx="963381" cy="8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77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15254" y="209550"/>
            <a:ext cx="5795146" cy="4405532"/>
            <a:chOff x="1206676" y="209550"/>
            <a:chExt cx="5956124" cy="44055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81" r="40396" b="13276"/>
            <a:stretch/>
          </p:blipFill>
          <p:spPr bwMode="auto">
            <a:xfrm>
              <a:off x="1206676" y="812660"/>
              <a:ext cx="3905648" cy="3645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9"/>
            <a:stretch/>
          </p:blipFill>
          <p:spPr bwMode="auto">
            <a:xfrm>
              <a:off x="4913828" y="209550"/>
              <a:ext cx="2248972" cy="4405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3642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562" y="285750"/>
            <a:ext cx="8072439" cy="4267200"/>
            <a:chOff x="309562" y="365552"/>
            <a:chExt cx="8072439" cy="426720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4" y="666750"/>
              <a:ext cx="7901537" cy="39660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1962" y="329925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923" y="906542"/>
            <a:ext cx="774007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ini, Anda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diharapkan mampu: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pengertian pajak;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fungsi dan manfaat pajak serta hubungannya dengan APBN;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perbedaan pajak dengan pungutan resmi lainnya;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asas pemungutan pajak;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jenis-jenis pajak;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sistem pemungutan pajak di Indonesia;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mendeskripsikan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alur administrasi perpajakan di Indonesia;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objek dan cara pengenaan pajak;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tantangan pemungutan pajak; dan</a:t>
            </a:r>
          </a:p>
          <a:p>
            <a:pPr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melakukan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simulasi fungsi dan manfaat pajak.</a:t>
            </a:r>
          </a:p>
        </p:txBody>
      </p:sp>
      <p:pic>
        <p:nvPicPr>
          <p:cNvPr id="10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58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7848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750"/>
            <a:ext cx="792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72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19150"/>
            <a:ext cx="396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dirty="0" err="1" smtClean="0"/>
              <a:t>Pajak</a:t>
            </a:r>
            <a:r>
              <a:rPr lang="en-US" sz="1900" dirty="0" smtClean="0"/>
              <a:t> </a:t>
            </a:r>
            <a:r>
              <a:rPr lang="en-US" sz="1900" dirty="0" err="1" smtClean="0"/>
              <a:t>adalah</a:t>
            </a:r>
            <a:r>
              <a:rPr lang="en-US" sz="1900" dirty="0" smtClean="0"/>
              <a:t> </a:t>
            </a:r>
            <a:r>
              <a:rPr lang="en-US" sz="1900" dirty="0" err="1" smtClean="0"/>
              <a:t>kontribusi</a:t>
            </a:r>
            <a:r>
              <a:rPr lang="en-US" sz="1900" dirty="0" smtClean="0"/>
              <a:t> </a:t>
            </a:r>
            <a:r>
              <a:rPr lang="en-US" sz="1900" dirty="0" err="1" smtClean="0"/>
              <a:t>wajib</a:t>
            </a:r>
            <a:r>
              <a:rPr lang="en-US" sz="1900" dirty="0" smtClean="0"/>
              <a:t> </a:t>
            </a:r>
            <a:r>
              <a:rPr lang="en-US" sz="1900" dirty="0" err="1" smtClean="0"/>
              <a:t>kepada</a:t>
            </a:r>
            <a:r>
              <a:rPr lang="en-US" sz="1900" dirty="0" smtClean="0"/>
              <a:t> </a:t>
            </a:r>
            <a:r>
              <a:rPr lang="en-US" sz="1900" dirty="0" err="1" smtClean="0"/>
              <a:t>negara</a:t>
            </a:r>
            <a:r>
              <a:rPr lang="en-US" sz="1900" dirty="0" smtClean="0"/>
              <a:t> yang </a:t>
            </a:r>
            <a:r>
              <a:rPr lang="en-US" sz="1900" dirty="0" err="1" smtClean="0"/>
              <a:t>terutang</a:t>
            </a:r>
            <a:r>
              <a:rPr lang="en-US" sz="1900" dirty="0" smtClean="0"/>
              <a:t> </a:t>
            </a:r>
            <a:r>
              <a:rPr lang="en-US" sz="1900" dirty="0" err="1" smtClean="0"/>
              <a:t>oleh</a:t>
            </a:r>
            <a:r>
              <a:rPr lang="en-US" sz="1900" dirty="0" smtClean="0"/>
              <a:t> </a:t>
            </a:r>
            <a:r>
              <a:rPr lang="en-US" sz="1900" dirty="0" err="1" smtClean="0"/>
              <a:t>pribadi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badan</a:t>
            </a:r>
            <a:r>
              <a:rPr lang="en-US" sz="1900" dirty="0"/>
              <a:t> </a:t>
            </a:r>
            <a:r>
              <a:rPr lang="en-US" sz="1900" dirty="0" smtClean="0"/>
              <a:t>yang </a:t>
            </a:r>
            <a:r>
              <a:rPr lang="en-US" sz="1900" dirty="0" err="1" smtClean="0"/>
              <a:t>bersifat</a:t>
            </a:r>
            <a:r>
              <a:rPr lang="en-US" sz="1900" dirty="0" smtClean="0"/>
              <a:t> </a:t>
            </a:r>
            <a:r>
              <a:rPr lang="en-US" sz="1900" dirty="0" err="1" smtClean="0"/>
              <a:t>memaksa</a:t>
            </a:r>
            <a:r>
              <a:rPr lang="en-US" sz="1900" dirty="0" smtClean="0"/>
              <a:t> </a:t>
            </a:r>
            <a:r>
              <a:rPr lang="en-US" sz="1900" dirty="0" err="1" smtClean="0"/>
              <a:t>berdasarkan</a:t>
            </a:r>
            <a:r>
              <a:rPr lang="en-US" sz="1900" dirty="0" smtClean="0"/>
              <a:t> </a:t>
            </a:r>
            <a:r>
              <a:rPr lang="en-US" sz="1900" dirty="0" err="1" smtClean="0"/>
              <a:t>undang-undang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tidak</a:t>
            </a:r>
            <a:r>
              <a:rPr lang="en-US" sz="1900" dirty="0" smtClean="0"/>
              <a:t> </a:t>
            </a:r>
            <a:r>
              <a:rPr lang="en-US" sz="1900" dirty="0" err="1" smtClean="0"/>
              <a:t>mendapatkan</a:t>
            </a:r>
            <a:r>
              <a:rPr lang="en-US" sz="1900" dirty="0"/>
              <a:t> </a:t>
            </a:r>
            <a:r>
              <a:rPr lang="en-US" sz="1900" dirty="0" err="1" smtClean="0"/>
              <a:t>imbalan</a:t>
            </a:r>
            <a:r>
              <a:rPr lang="en-US" sz="1900" dirty="0" smtClean="0"/>
              <a:t> </a:t>
            </a:r>
            <a:r>
              <a:rPr lang="en-US" sz="1900" dirty="0" err="1" smtClean="0"/>
              <a:t>secara</a:t>
            </a:r>
            <a:r>
              <a:rPr lang="en-US" sz="1900" dirty="0" smtClean="0"/>
              <a:t> </a:t>
            </a:r>
            <a:r>
              <a:rPr lang="en-US" sz="1900" dirty="0" err="1" smtClean="0"/>
              <a:t>langsung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digunakan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keperluan</a:t>
            </a:r>
            <a:r>
              <a:rPr lang="en-US" sz="1900" dirty="0" smtClean="0"/>
              <a:t> </a:t>
            </a:r>
            <a:r>
              <a:rPr lang="en-US" sz="1900" dirty="0" err="1" smtClean="0"/>
              <a:t>negara</a:t>
            </a:r>
            <a:r>
              <a:rPr lang="en-US" sz="1900" dirty="0" smtClean="0"/>
              <a:t> </a:t>
            </a:r>
            <a:r>
              <a:rPr lang="en-US" sz="1900" dirty="0" err="1" smtClean="0"/>
              <a:t>bagi</a:t>
            </a:r>
            <a:r>
              <a:rPr lang="en-US" sz="1900" dirty="0" smtClean="0"/>
              <a:t> </a:t>
            </a:r>
            <a:r>
              <a:rPr lang="en-US" sz="1900" dirty="0" err="1" smtClean="0"/>
              <a:t>sebesar-besarnya</a:t>
            </a:r>
            <a:r>
              <a:rPr lang="en-US" sz="1900" dirty="0"/>
              <a:t> </a:t>
            </a:r>
            <a:r>
              <a:rPr lang="en-US" sz="1900" dirty="0" err="1" smtClean="0"/>
              <a:t>kemakmuran</a:t>
            </a:r>
            <a:r>
              <a:rPr lang="en-US" sz="1900" dirty="0" smtClean="0"/>
              <a:t> </a:t>
            </a:r>
            <a:r>
              <a:rPr lang="en-US" sz="1900" dirty="0" err="1" smtClean="0"/>
              <a:t>rakyat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5122" name="Picture 2" descr="D:\PPT Ekonomi XI new\httpwww.pajak.go.idsitesdefaultfilesfieldimageDSCF1082.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/>
          <a:stretch/>
        </p:blipFill>
        <p:spPr bwMode="auto">
          <a:xfrm>
            <a:off x="4953000" y="1219468"/>
            <a:ext cx="3810000" cy="2925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2799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224115"/>
            <a:ext cx="2149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</a:t>
            </a:r>
            <a:r>
              <a:rPr lang="en-US" sz="2200" b="1" dirty="0" err="1"/>
              <a:t>Pajak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047750"/>
            <a:ext cx="0" cy="337238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66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337689"/>
            <a:ext cx="4495800" cy="2491558"/>
            <a:chOff x="304800" y="1567044"/>
            <a:chExt cx="4495800" cy="2491558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1581148"/>
              <a:ext cx="4495800" cy="2477453"/>
            </a:xfrm>
            <a:prstGeom prst="roundRect">
              <a:avLst>
                <a:gd name="adj" fmla="val 798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885" y="1567044"/>
              <a:ext cx="3669115" cy="2491558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 b="1" dirty="0" err="1"/>
                <a:t>Fungsi</a:t>
              </a:r>
              <a:r>
                <a:rPr lang="en-US" sz="2100" b="1" dirty="0"/>
                <a:t> </a:t>
              </a:r>
              <a:r>
                <a:rPr lang="en-US" sz="2100" b="1" dirty="0" err="1"/>
                <a:t>pajak</a:t>
              </a:r>
              <a:r>
                <a:rPr lang="en-US" sz="2100" b="1" dirty="0"/>
                <a:t> </a:t>
              </a:r>
              <a:r>
                <a:rPr lang="en-US" sz="2100" dirty="0" err="1"/>
                <a:t>antara</a:t>
              </a:r>
              <a:r>
                <a:rPr lang="en-US" sz="2100" dirty="0"/>
                <a:t> lain </a:t>
              </a:r>
              <a:r>
                <a:rPr lang="en-US" sz="2100" dirty="0" err="1"/>
                <a:t>fungsi</a:t>
              </a:r>
              <a:r>
                <a:rPr lang="en-US" sz="2100" dirty="0"/>
                <a:t> </a:t>
              </a:r>
              <a:r>
                <a:rPr lang="en-US" sz="2100" dirty="0" err="1"/>
                <a:t>fiskal</a:t>
              </a:r>
              <a:r>
                <a:rPr lang="en-US" sz="2100" dirty="0"/>
                <a:t>, </a:t>
              </a:r>
              <a:r>
                <a:rPr lang="en-US" sz="2100" dirty="0" err="1"/>
                <a:t>sebagai</a:t>
              </a:r>
              <a:r>
                <a:rPr lang="en-US" sz="2100" dirty="0"/>
                <a:t> </a:t>
              </a:r>
              <a:r>
                <a:rPr lang="en-US" sz="2100" dirty="0" err="1"/>
                <a:t>alat</a:t>
              </a:r>
              <a:r>
                <a:rPr lang="en-US" sz="2100" dirty="0"/>
                <a:t> </a:t>
              </a:r>
              <a:r>
                <a:rPr lang="en-US" sz="2100" dirty="0" err="1"/>
                <a:t>pengatur</a:t>
              </a:r>
              <a:r>
                <a:rPr lang="en-US" sz="2100" dirty="0"/>
                <a:t>, </a:t>
              </a:r>
              <a:r>
                <a:rPr lang="en-US" sz="2100" dirty="0" err="1"/>
                <a:t>sebagai</a:t>
              </a:r>
              <a:r>
                <a:rPr lang="en-US" sz="2100" dirty="0"/>
                <a:t> </a:t>
              </a:r>
              <a:r>
                <a:rPr lang="en-US" sz="2100" dirty="0" err="1"/>
                <a:t>alat</a:t>
              </a:r>
              <a:r>
                <a:rPr lang="en-US" sz="2100" dirty="0"/>
                <a:t> </a:t>
              </a:r>
              <a:r>
                <a:rPr lang="en-US" sz="2100" dirty="0" err="1"/>
                <a:t>penjaga</a:t>
              </a:r>
              <a:r>
                <a:rPr lang="en-US" sz="2100" dirty="0"/>
                <a:t> </a:t>
              </a:r>
              <a:r>
                <a:rPr lang="en-US" sz="2100" dirty="0" err="1"/>
                <a:t>stabilitas</a:t>
              </a:r>
              <a:r>
                <a:rPr lang="en-US" sz="2100" dirty="0"/>
                <a:t>, </a:t>
              </a:r>
              <a:r>
                <a:rPr lang="en-US" sz="2100" dirty="0" err="1"/>
                <a:t>dan</a:t>
              </a:r>
              <a:r>
                <a:rPr lang="en-US" sz="2100" dirty="0"/>
                <a:t> </a:t>
              </a:r>
              <a:r>
                <a:rPr lang="en-US" sz="2100" dirty="0" err="1"/>
                <a:t>sebagai</a:t>
              </a:r>
              <a:r>
                <a:rPr lang="en-US" sz="2100" dirty="0"/>
                <a:t> </a:t>
              </a:r>
              <a:r>
                <a:rPr lang="en-US" sz="2100" dirty="0" err="1"/>
                <a:t>sarana</a:t>
              </a:r>
              <a:r>
                <a:rPr lang="en-US" sz="2100" dirty="0"/>
                <a:t> </a:t>
              </a:r>
              <a:r>
                <a:rPr lang="en-US" sz="2100" dirty="0" err="1"/>
                <a:t>redistribusi</a:t>
              </a:r>
              <a:r>
                <a:rPr lang="en-US" sz="2100" dirty="0"/>
                <a:t> </a:t>
              </a:r>
              <a:r>
                <a:rPr lang="en-US" sz="2100" dirty="0" err="1"/>
                <a:t>pendapatan</a:t>
              </a:r>
              <a:r>
                <a:rPr lang="en-US" sz="2100" dirty="0"/>
                <a:t>.</a:t>
              </a:r>
            </a:p>
          </p:txBody>
        </p:sp>
      </p:grpSp>
      <p:pic>
        <p:nvPicPr>
          <p:cNvPr id="1026" name="Picture 2" descr="D:\PPT Ekonomi XI new\httpspixabay.comidkapal-pesiar-perahu-air-pelabuhan-20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60" y="1123950"/>
            <a:ext cx="4364912" cy="2919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2799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2149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</a:t>
            </a:r>
            <a:r>
              <a:rPr lang="en-US" sz="2200" b="1" dirty="0" err="1"/>
              <a:t>Pajak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80784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19150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Pajak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rakyat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Indonesia.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bayar</a:t>
            </a:r>
            <a:r>
              <a:rPr lang="en-US" sz="2000" dirty="0" smtClean="0"/>
              <a:t>, </a:t>
            </a:r>
            <a:r>
              <a:rPr lang="en-US" sz="2000" dirty="0" err="1" smtClean="0"/>
              <a:t>pemerintah</a:t>
            </a:r>
            <a:r>
              <a:rPr lang="en-US" sz="2000" dirty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membiayai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, </a:t>
            </a:r>
            <a:r>
              <a:rPr lang="en-US" sz="2000" dirty="0" err="1" smtClean="0"/>
              <a:t>menggaji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</a:t>
            </a:r>
            <a:r>
              <a:rPr lang="en-US" sz="2000" dirty="0" err="1" smtClean="0"/>
              <a:t>negeri</a:t>
            </a:r>
            <a:r>
              <a:rPr lang="en-US" sz="2000" dirty="0" smtClean="0"/>
              <a:t>,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"/>
          <a:stretch/>
        </p:blipFill>
        <p:spPr bwMode="auto">
          <a:xfrm>
            <a:off x="5105400" y="1428748"/>
            <a:ext cx="3702934" cy="254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/>
        </p:nvSpPr>
        <p:spPr>
          <a:xfrm>
            <a:off x="629420" y="231371"/>
            <a:ext cx="2799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2149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</a:t>
            </a:r>
            <a:r>
              <a:rPr lang="en-US" sz="2200" b="1" dirty="0" err="1"/>
              <a:t>Pajak</a:t>
            </a:r>
            <a:endParaRPr lang="en-US" sz="2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1047750"/>
            <a:ext cx="0" cy="3429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46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322040"/>
            <a:ext cx="4495800" cy="2392710"/>
            <a:chOff x="304800" y="1551395"/>
            <a:chExt cx="4495800" cy="2392710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1581148"/>
              <a:ext cx="4495800" cy="2362957"/>
            </a:xfrm>
            <a:prstGeom prst="roundRect">
              <a:avLst>
                <a:gd name="adj" fmla="val 798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1551395"/>
              <a:ext cx="3669115" cy="2376142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500" b="1" dirty="0" err="1"/>
                <a:t>Asas-asas</a:t>
              </a:r>
              <a:r>
                <a:rPr lang="en-US" sz="2500" b="1" dirty="0"/>
                <a:t> </a:t>
              </a:r>
              <a:r>
                <a:rPr lang="en-US" sz="2500" b="1" dirty="0" err="1"/>
                <a:t>pajak</a:t>
              </a:r>
              <a:r>
                <a:rPr lang="en-US" sz="2500" b="1" dirty="0"/>
                <a:t> </a:t>
              </a:r>
              <a:r>
                <a:rPr lang="en-US" sz="2500" dirty="0" err="1"/>
                <a:t>adalah</a:t>
              </a:r>
              <a:r>
                <a:rPr lang="en-US" sz="2500" dirty="0"/>
                <a:t> equality, certainty, convenience of payment, </a:t>
              </a:r>
              <a:r>
                <a:rPr lang="en-US" sz="2500" dirty="0" err="1"/>
                <a:t>dan</a:t>
              </a:r>
              <a:r>
                <a:rPr lang="en-US" sz="2500" dirty="0"/>
                <a:t> economics.</a:t>
              </a:r>
            </a:p>
          </p:txBody>
        </p:sp>
      </p:grpSp>
      <p:pic>
        <p:nvPicPr>
          <p:cNvPr id="8194" name="Picture 2" descr="D:\PPT Ekonomi XI new\httpsid.wikipedia.orgwindex.phptitle=BerkasBPKB_Lama.jpg&amp;filetimestamp=20120201101710&amp;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b="7217"/>
          <a:stretch/>
        </p:blipFill>
        <p:spPr bwMode="auto">
          <a:xfrm>
            <a:off x="4312362" y="1047750"/>
            <a:ext cx="4506891" cy="299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3590948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94920" y="224115"/>
            <a:ext cx="29674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Asas</a:t>
            </a:r>
            <a:r>
              <a:rPr lang="en-US" sz="2200" b="1" dirty="0"/>
              <a:t> </a:t>
            </a:r>
            <a:r>
              <a:rPr lang="en-US" sz="2200" b="1" dirty="0" err="1"/>
              <a:t>Pemungutan</a:t>
            </a:r>
            <a:r>
              <a:rPr lang="en-US" sz="2200" b="1" dirty="0"/>
              <a:t> </a:t>
            </a:r>
            <a:r>
              <a:rPr lang="en-US" sz="2200" b="1" dirty="0" err="1"/>
              <a:t>Pajak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36195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23950"/>
            <a:ext cx="4267200" cy="1338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b="1" dirty="0" err="1" smtClean="0"/>
              <a:t>Objek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00" name="Picture 4" descr="D:\PPT Ekonomi XI new\httpsid.wikipedia.orgwikiBerkasHouse2008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 bwMode="auto">
          <a:xfrm>
            <a:off x="4911436" y="1123950"/>
            <a:ext cx="3851564" cy="294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2724150"/>
            <a:ext cx="4267200" cy="1338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b="1" dirty="0" smtClean="0"/>
              <a:t>Tata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pemungutan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, </a:t>
            </a: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anggapan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stelsel</a:t>
            </a:r>
            <a:endParaRPr lang="en-US" dirty="0" smtClean="0"/>
          </a:p>
          <a:p>
            <a:pPr marL="91440">
              <a:lnSpc>
                <a:spcPct val="150000"/>
              </a:lnSpc>
            </a:pPr>
            <a:r>
              <a:rPr lang="en-US" dirty="0" err="1" smtClean="0"/>
              <a:t>campuran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629420" y="231371"/>
            <a:ext cx="4704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10215" y="224115"/>
            <a:ext cx="4018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200" b="1" dirty="0"/>
              <a:t>Objek dan Cara Pengenaan Pajak</a:t>
            </a:r>
          </a:p>
        </p:txBody>
      </p:sp>
    </p:spTree>
    <p:extLst>
      <p:ext uri="{BB962C8B-B14F-4D97-AF65-F5344CB8AC3E}">
        <p14:creationId xmlns:p14="http://schemas.microsoft.com/office/powerpoint/2010/main" val="275824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242</Words>
  <Application>Microsoft Office PowerPoint</Application>
  <PresentationFormat>On-screen Show (16:9)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ku</cp:lastModifiedBy>
  <cp:revision>25</cp:revision>
  <dcterms:created xsi:type="dcterms:W3CDTF">2017-07-15T00:05:17Z</dcterms:created>
  <dcterms:modified xsi:type="dcterms:W3CDTF">2017-08-11T06:50:27Z</dcterms:modified>
</cp:coreProperties>
</file>