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7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71" r:id="rId13"/>
    <p:sldId id="272" r:id="rId14"/>
    <p:sldId id="273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204" y="-8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7E00-3B69-42B8-9B62-E6D0BD30EF4B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72026-0F4D-41F2-9FBE-7F1DC2F05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199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7E00-3B69-42B8-9B62-E6D0BD30EF4B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72026-0F4D-41F2-9FBE-7F1DC2F05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623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7E00-3B69-42B8-9B62-E6D0BD30EF4B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72026-0F4D-41F2-9FBE-7F1DC2F05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194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7E00-3B69-42B8-9B62-E6D0BD30EF4B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72026-0F4D-41F2-9FBE-7F1DC2F05CE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E:\ELISA\ERLANGGA LISA\2016\MEDIA MENGAJAR PPT\Template PPT\Template SMA Kurnas Ekonomi\banner Ekonomi Kurnas SM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13953"/>
            <a:ext cx="9144000" cy="92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6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7E00-3B69-42B8-9B62-E6D0BD30EF4B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72026-0F4D-41F2-9FBE-7F1DC2F05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987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7E00-3B69-42B8-9B62-E6D0BD30EF4B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72026-0F4D-41F2-9FBE-7F1DC2F05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822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7E00-3B69-42B8-9B62-E6D0BD30EF4B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72026-0F4D-41F2-9FBE-7F1DC2F05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140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7E00-3B69-42B8-9B62-E6D0BD30EF4B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72026-0F4D-41F2-9FBE-7F1DC2F05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86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7E00-3B69-42B8-9B62-E6D0BD30EF4B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72026-0F4D-41F2-9FBE-7F1DC2F05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1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7E00-3B69-42B8-9B62-E6D0BD30EF4B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72026-0F4D-41F2-9FBE-7F1DC2F05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976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7E00-3B69-42B8-9B62-E6D0BD30EF4B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72026-0F4D-41F2-9FBE-7F1DC2F05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735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27E00-3B69-42B8-9B62-E6D0BD30EF4B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72026-0F4D-41F2-9FBE-7F1DC2F05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659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PPT Ekonomi XI new\gambar ekonomi\shutterstock_65470164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3" b="11944"/>
          <a:stretch/>
        </p:blipFill>
        <p:spPr bwMode="auto">
          <a:xfrm>
            <a:off x="0" y="0"/>
            <a:ext cx="9144000" cy="501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:\ELISA\ERLANGGA LISA\2016\MEDIA MENGAJAR PPT\Template PPT\Template SMA Kurnas Ekonomi\banner Ekonomi Kurnas SM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13953"/>
            <a:ext cx="9144000" cy="92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arallelogram 8"/>
          <p:cNvSpPr/>
          <p:nvPr/>
        </p:nvSpPr>
        <p:spPr>
          <a:xfrm>
            <a:off x="816308" y="405115"/>
            <a:ext cx="5203492" cy="741351"/>
          </a:xfrm>
          <a:prstGeom prst="parallelogram">
            <a:avLst>
              <a:gd name="adj" fmla="val 45313"/>
            </a:avLst>
          </a:prstGeom>
          <a:solidFill>
            <a:srgbClr val="FFFFCC">
              <a:alpha val="98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Decision 15"/>
          <p:cNvSpPr/>
          <p:nvPr/>
        </p:nvSpPr>
        <p:spPr>
          <a:xfrm>
            <a:off x="304800" y="133350"/>
            <a:ext cx="1295400" cy="1295400"/>
          </a:xfrm>
          <a:prstGeom prst="flowChartDecision">
            <a:avLst/>
          </a:prstGeom>
          <a:solidFill>
            <a:srgbClr val="FFFF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92845" y="416064"/>
            <a:ext cx="539375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200" b="1" dirty="0">
                <a:solidFill>
                  <a:schemeClr val="accent5">
                    <a:lumMod val="75000"/>
                  </a:schemeClr>
                </a:solidFill>
              </a:rPr>
              <a:t>APBN </a:t>
            </a:r>
            <a:r>
              <a:rPr lang="en-US" sz="4200" b="1" dirty="0" err="1">
                <a:solidFill>
                  <a:schemeClr val="accent5">
                    <a:lumMod val="75000"/>
                  </a:schemeClr>
                </a:solidFill>
              </a:rPr>
              <a:t>dan</a:t>
            </a:r>
            <a:r>
              <a:rPr lang="en-US" sz="4200" b="1" dirty="0">
                <a:solidFill>
                  <a:schemeClr val="accent5">
                    <a:lumMod val="75000"/>
                  </a:schemeClr>
                </a:solidFill>
              </a:rPr>
              <a:t> APBD</a:t>
            </a:r>
            <a:endParaRPr lang="en-US" sz="4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ku\Desktop\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21" y="438150"/>
            <a:ext cx="896122" cy="81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4053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5390" y="819150"/>
            <a:ext cx="4010410" cy="4039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900" b="1" dirty="0" smtClean="0"/>
              <a:t>Dana </a:t>
            </a:r>
            <a:r>
              <a:rPr lang="en-US" sz="1900" b="1" dirty="0" err="1" smtClean="0"/>
              <a:t>Perimbangan</a:t>
            </a:r>
            <a:r>
              <a:rPr lang="en-US" sz="1900" b="1" dirty="0" smtClean="0"/>
              <a:t> </a:t>
            </a:r>
            <a:r>
              <a:rPr lang="en-US" sz="1900" dirty="0" err="1" smtClean="0"/>
              <a:t>adalah</a:t>
            </a:r>
            <a:r>
              <a:rPr lang="en-US" sz="1900" b="1" dirty="0" smtClean="0"/>
              <a:t> </a:t>
            </a:r>
            <a:r>
              <a:rPr lang="en-US" sz="1900" dirty="0" err="1" smtClean="0"/>
              <a:t>dana</a:t>
            </a:r>
            <a:r>
              <a:rPr lang="en-US" sz="1900" dirty="0" smtClean="0"/>
              <a:t> yang </a:t>
            </a:r>
            <a:r>
              <a:rPr lang="en-US" sz="1900" dirty="0" err="1" smtClean="0"/>
              <a:t>bersumber</a:t>
            </a:r>
            <a:r>
              <a:rPr lang="en-US" sz="1900" dirty="0" smtClean="0"/>
              <a:t> </a:t>
            </a:r>
            <a:r>
              <a:rPr lang="en-US" sz="1900" dirty="0" err="1" smtClean="0"/>
              <a:t>dari</a:t>
            </a:r>
            <a:r>
              <a:rPr lang="en-US" sz="1900" dirty="0" smtClean="0"/>
              <a:t> </a:t>
            </a:r>
            <a:r>
              <a:rPr lang="en-US" sz="1900" dirty="0" err="1" smtClean="0"/>
              <a:t>pendapatan</a:t>
            </a:r>
            <a:r>
              <a:rPr lang="en-US" sz="1900" dirty="0" smtClean="0"/>
              <a:t> APBN </a:t>
            </a:r>
            <a:r>
              <a:rPr lang="en-US" sz="1900" dirty="0" smtClean="0"/>
              <a:t>yang </a:t>
            </a:r>
            <a:r>
              <a:rPr lang="en-US" sz="1900" dirty="0" err="1" smtClean="0"/>
              <a:t>dialokasikan</a:t>
            </a:r>
            <a:r>
              <a:rPr lang="en-US" sz="1900" dirty="0" smtClean="0"/>
              <a:t> </a:t>
            </a:r>
            <a:r>
              <a:rPr lang="en-US" sz="1900" dirty="0" err="1" smtClean="0"/>
              <a:t>kepada</a:t>
            </a:r>
            <a:r>
              <a:rPr lang="en-US" sz="1900" dirty="0" smtClean="0"/>
              <a:t> </a:t>
            </a:r>
            <a:r>
              <a:rPr lang="en-US" sz="1900" dirty="0" err="1" smtClean="0"/>
              <a:t>daerah</a:t>
            </a:r>
            <a:r>
              <a:rPr lang="en-US" sz="1900" dirty="0" smtClean="0"/>
              <a:t> </a:t>
            </a:r>
            <a:r>
              <a:rPr lang="en-US" sz="1900" dirty="0" err="1" smtClean="0"/>
              <a:t>untuk</a:t>
            </a:r>
            <a:r>
              <a:rPr lang="en-US" sz="1900" dirty="0" smtClean="0"/>
              <a:t> </a:t>
            </a:r>
            <a:r>
              <a:rPr lang="en-US" sz="1900" dirty="0" err="1" smtClean="0"/>
              <a:t>mendanai</a:t>
            </a:r>
            <a:r>
              <a:rPr lang="en-US" sz="1900" dirty="0" smtClean="0"/>
              <a:t> </a:t>
            </a:r>
            <a:r>
              <a:rPr lang="en-US" sz="1900" dirty="0" err="1" smtClean="0"/>
              <a:t>kebutuhan</a:t>
            </a:r>
            <a:r>
              <a:rPr lang="en-US" sz="1900" dirty="0" smtClean="0"/>
              <a:t> </a:t>
            </a:r>
            <a:r>
              <a:rPr lang="en-US" sz="1900" dirty="0" err="1" smtClean="0"/>
              <a:t>daerah</a:t>
            </a:r>
            <a:r>
              <a:rPr lang="en-US" sz="1900" dirty="0" smtClean="0"/>
              <a:t> </a:t>
            </a:r>
            <a:r>
              <a:rPr lang="en-US" sz="1900" dirty="0" err="1" smtClean="0"/>
              <a:t>dalam</a:t>
            </a:r>
            <a:r>
              <a:rPr lang="en-US" sz="1900" dirty="0" smtClean="0"/>
              <a:t> </a:t>
            </a:r>
            <a:r>
              <a:rPr lang="en-US" sz="1900" dirty="0" err="1" smtClean="0"/>
              <a:t>rangka</a:t>
            </a:r>
            <a:r>
              <a:rPr lang="en-US" sz="1900" dirty="0"/>
              <a:t> </a:t>
            </a:r>
            <a:r>
              <a:rPr lang="en-US" sz="1900" dirty="0" err="1" smtClean="0"/>
              <a:t>pelaksanaan</a:t>
            </a:r>
            <a:r>
              <a:rPr lang="en-US" sz="1900" dirty="0" smtClean="0"/>
              <a:t> </a:t>
            </a:r>
            <a:r>
              <a:rPr lang="en-US" sz="1900" dirty="0" err="1" smtClean="0"/>
              <a:t>desentralisasi</a:t>
            </a:r>
            <a:r>
              <a:rPr lang="en-US" sz="1900" dirty="0" smtClean="0"/>
              <a:t>, yang </a:t>
            </a:r>
            <a:r>
              <a:rPr lang="en-US" sz="1900" dirty="0" err="1" smtClean="0"/>
              <a:t>terdiri</a:t>
            </a:r>
            <a:r>
              <a:rPr lang="en-US" sz="1900" dirty="0" smtClean="0"/>
              <a:t> </a:t>
            </a:r>
            <a:r>
              <a:rPr lang="en-US" sz="1900" dirty="0" err="1" smtClean="0"/>
              <a:t>atas</a:t>
            </a:r>
            <a:r>
              <a:rPr lang="en-US" sz="1900" dirty="0" smtClean="0"/>
              <a:t> </a:t>
            </a:r>
            <a:r>
              <a:rPr lang="en-US" sz="1900" dirty="0" err="1" smtClean="0"/>
              <a:t>dana</a:t>
            </a:r>
            <a:r>
              <a:rPr lang="en-US" sz="1900" dirty="0" smtClean="0"/>
              <a:t> </a:t>
            </a:r>
            <a:r>
              <a:rPr lang="en-US" sz="1900" dirty="0" err="1" smtClean="0"/>
              <a:t>bagi</a:t>
            </a:r>
            <a:r>
              <a:rPr lang="en-US" sz="1900" dirty="0" smtClean="0"/>
              <a:t> </a:t>
            </a:r>
            <a:r>
              <a:rPr lang="en-US" sz="1900" dirty="0" err="1" smtClean="0"/>
              <a:t>hasil</a:t>
            </a:r>
            <a:r>
              <a:rPr lang="en-US" sz="1900" dirty="0" smtClean="0"/>
              <a:t>, </a:t>
            </a:r>
            <a:r>
              <a:rPr lang="en-US" sz="1900" dirty="0" err="1" smtClean="0"/>
              <a:t>dana</a:t>
            </a:r>
            <a:r>
              <a:rPr lang="en-US" sz="1900" dirty="0" smtClean="0"/>
              <a:t> </a:t>
            </a:r>
            <a:r>
              <a:rPr lang="en-US" sz="1900" dirty="0" err="1" smtClean="0"/>
              <a:t>alokasi</a:t>
            </a:r>
            <a:r>
              <a:rPr lang="en-US" sz="1900" dirty="0" smtClean="0"/>
              <a:t> </a:t>
            </a:r>
            <a:r>
              <a:rPr lang="en-US" sz="1900" dirty="0" err="1" smtClean="0"/>
              <a:t>umum</a:t>
            </a:r>
            <a:r>
              <a:rPr lang="en-US" sz="1900" dirty="0" smtClean="0"/>
              <a:t>, </a:t>
            </a:r>
            <a:r>
              <a:rPr lang="en-US" sz="1900" dirty="0" err="1" smtClean="0"/>
              <a:t>dan</a:t>
            </a:r>
            <a:r>
              <a:rPr lang="en-US" sz="1900" dirty="0"/>
              <a:t> </a:t>
            </a:r>
            <a:r>
              <a:rPr lang="en-US" sz="1900" dirty="0" err="1" smtClean="0"/>
              <a:t>dana</a:t>
            </a:r>
            <a:r>
              <a:rPr lang="en-US" sz="1900" dirty="0" smtClean="0"/>
              <a:t> </a:t>
            </a:r>
            <a:r>
              <a:rPr lang="en-US" sz="1900" dirty="0" err="1" smtClean="0"/>
              <a:t>alokasi</a:t>
            </a:r>
            <a:r>
              <a:rPr lang="en-US" sz="1900" dirty="0" smtClean="0"/>
              <a:t> </a:t>
            </a:r>
            <a:r>
              <a:rPr lang="en-US" sz="1900" dirty="0" err="1" smtClean="0"/>
              <a:t>khusus</a:t>
            </a:r>
            <a:r>
              <a:rPr lang="en-US" sz="1900" dirty="0" smtClean="0"/>
              <a:t>.</a:t>
            </a:r>
          </a:p>
          <a:p>
            <a:pPr>
              <a:lnSpc>
                <a:spcPct val="150000"/>
              </a:lnSpc>
            </a:pPr>
            <a:endParaRPr lang="en-US" sz="19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9"/>
          <a:stretch/>
        </p:blipFill>
        <p:spPr bwMode="auto">
          <a:xfrm>
            <a:off x="4867239" y="1329521"/>
            <a:ext cx="3895761" cy="27662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entagon 4"/>
          <p:cNvSpPr/>
          <p:nvPr/>
        </p:nvSpPr>
        <p:spPr>
          <a:xfrm>
            <a:off x="629420" y="231371"/>
            <a:ext cx="7676380" cy="409955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44442" y="170370"/>
            <a:ext cx="565348" cy="57258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990600" y="224115"/>
            <a:ext cx="729601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err="1"/>
              <a:t>Sumber-Sumber</a:t>
            </a:r>
            <a:r>
              <a:rPr lang="en-US" sz="2200" b="1" dirty="0"/>
              <a:t> </a:t>
            </a:r>
            <a:r>
              <a:rPr lang="en-US" sz="2200" b="1" dirty="0" err="1"/>
              <a:t>Penerimaan</a:t>
            </a:r>
            <a:r>
              <a:rPr lang="en-US" sz="2200" b="1" dirty="0"/>
              <a:t> </a:t>
            </a:r>
            <a:r>
              <a:rPr lang="en-US" sz="2200" b="1" dirty="0" err="1" smtClean="0"/>
              <a:t>dan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Jenis-Jenis</a:t>
            </a:r>
            <a:r>
              <a:rPr lang="en-US" sz="2200" b="1" dirty="0" smtClean="0"/>
              <a:t> </a:t>
            </a:r>
            <a:r>
              <a:rPr lang="en-US" sz="2200" b="1" dirty="0" err="1"/>
              <a:t>Belanja</a:t>
            </a:r>
            <a:r>
              <a:rPr lang="en-US" sz="2200" b="1" dirty="0"/>
              <a:t> Negara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0" y="1047750"/>
            <a:ext cx="0" cy="335280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83316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81000" y="1507141"/>
            <a:ext cx="4495800" cy="2283809"/>
            <a:chOff x="304800" y="1679933"/>
            <a:chExt cx="4495800" cy="2283809"/>
          </a:xfrm>
        </p:grpSpPr>
        <p:sp>
          <p:nvSpPr>
            <p:cNvPr id="10" name="Rounded Rectangle 9"/>
            <p:cNvSpPr/>
            <p:nvPr/>
          </p:nvSpPr>
          <p:spPr>
            <a:xfrm>
              <a:off x="304800" y="1753942"/>
              <a:ext cx="4495800" cy="2209800"/>
            </a:xfrm>
            <a:prstGeom prst="roundRect">
              <a:avLst>
                <a:gd name="adj" fmla="val 7984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33400" y="1679933"/>
              <a:ext cx="3886200" cy="2283809"/>
            </a:xfrm>
            <a:prstGeom prst="rect">
              <a:avLst/>
            </a:prstGeom>
          </p:spPr>
          <p:txBody>
            <a:bodyPr wrap="square" lIns="67163" tIns="33581" rIns="67163" bIns="33581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dirty="0" err="1"/>
                <a:t>Prinsip</a:t>
              </a:r>
              <a:r>
                <a:rPr lang="en-US" sz="2400" dirty="0"/>
                <a:t> </a:t>
              </a:r>
              <a:r>
                <a:rPr lang="en-US" sz="2400" dirty="0" err="1"/>
                <a:t>penyusunan</a:t>
              </a:r>
              <a:r>
                <a:rPr lang="en-US" sz="2400" dirty="0"/>
                <a:t> APBN </a:t>
              </a:r>
              <a:r>
                <a:rPr lang="en-US" sz="2400" dirty="0" err="1"/>
                <a:t>didasarkan</a:t>
              </a:r>
              <a:r>
                <a:rPr lang="en-US" sz="2400" dirty="0"/>
                <a:t> </a:t>
              </a:r>
              <a:r>
                <a:rPr lang="en-US" sz="2400" dirty="0" err="1"/>
                <a:t>pada</a:t>
              </a:r>
              <a:r>
                <a:rPr lang="en-US" sz="2400" dirty="0"/>
                <a:t> </a:t>
              </a:r>
              <a:r>
                <a:rPr lang="en-US" sz="2400" dirty="0" err="1"/>
                <a:t>aspek</a:t>
              </a:r>
              <a:r>
                <a:rPr lang="en-US" sz="2400" dirty="0"/>
                <a:t> </a:t>
              </a:r>
              <a:r>
                <a:rPr lang="en-US" sz="2400" dirty="0" err="1"/>
                <a:t>pendapatan</a:t>
              </a:r>
              <a:r>
                <a:rPr lang="en-US" sz="2400" dirty="0"/>
                <a:t> </a:t>
              </a:r>
              <a:r>
                <a:rPr lang="en-US" sz="2400" dirty="0" err="1"/>
                <a:t>dan</a:t>
              </a:r>
              <a:r>
                <a:rPr lang="en-US" sz="2400" dirty="0"/>
                <a:t> </a:t>
              </a:r>
              <a:r>
                <a:rPr lang="en-US" sz="2400" dirty="0" err="1"/>
                <a:t>aspek</a:t>
              </a:r>
              <a:r>
                <a:rPr lang="en-US" sz="2400" dirty="0"/>
                <a:t> </a:t>
              </a:r>
              <a:r>
                <a:rPr lang="en-US" sz="2400" dirty="0" err="1"/>
                <a:t>pengeluaran</a:t>
              </a:r>
              <a:r>
                <a:rPr lang="en-US" sz="2400" dirty="0"/>
                <a:t>.</a:t>
              </a:r>
            </a:p>
          </p:txBody>
        </p:sp>
      </p:grpSp>
      <p:pic>
        <p:nvPicPr>
          <p:cNvPr id="5122" name="Picture 2" descr="D:\PPT Ekonomi XI new\httpwww.fiskal.kemenkeu.go.iddw-foto2016.aspjenisid=100&amp;hal=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8" t="-6167" r="9642" b="-1"/>
          <a:stretch/>
        </p:blipFill>
        <p:spPr bwMode="auto">
          <a:xfrm>
            <a:off x="4198345" y="1176713"/>
            <a:ext cx="4564655" cy="29446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entagon 5"/>
          <p:cNvSpPr/>
          <p:nvPr/>
        </p:nvSpPr>
        <p:spPr>
          <a:xfrm>
            <a:off x="629419" y="231372"/>
            <a:ext cx="6322223" cy="663977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44442" y="170370"/>
            <a:ext cx="752012" cy="76163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1238384" y="209550"/>
            <a:ext cx="58482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/>
              <a:t>Mekanisme</a:t>
            </a:r>
            <a:r>
              <a:rPr lang="en-US" sz="2000" b="1" dirty="0"/>
              <a:t> </a:t>
            </a:r>
            <a:r>
              <a:rPr lang="en-US" sz="2000" b="1" dirty="0" err="1"/>
              <a:t>Penyusunan</a:t>
            </a:r>
            <a:r>
              <a:rPr lang="en-US" sz="2000" b="1" dirty="0"/>
              <a:t> APBN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 smtClean="0"/>
              <a:t>Pengaruhnya</a:t>
            </a:r>
            <a:r>
              <a:rPr lang="en-US" sz="2000" b="1" dirty="0" smtClean="0"/>
              <a:t>          </a:t>
            </a:r>
            <a:r>
              <a:rPr lang="en-US" sz="2000" b="1" dirty="0" err="1" smtClean="0"/>
              <a:t>terhadap</a:t>
            </a:r>
            <a:r>
              <a:rPr lang="en-US" sz="2000" b="1" dirty="0" smtClean="0"/>
              <a:t> </a:t>
            </a:r>
            <a:r>
              <a:rPr lang="en-US" sz="2000" b="1" dirty="0" err="1"/>
              <a:t>Perekonomian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6429110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819150"/>
            <a:ext cx="3581400" cy="355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900" dirty="0" err="1" smtClean="0"/>
              <a:t>Anggaran</a:t>
            </a:r>
            <a:r>
              <a:rPr lang="en-US" sz="1900" dirty="0" smtClean="0"/>
              <a:t> </a:t>
            </a:r>
            <a:r>
              <a:rPr lang="en-US" sz="1900" dirty="0" err="1" smtClean="0"/>
              <a:t>Pendapatan</a:t>
            </a:r>
            <a:r>
              <a:rPr lang="en-US" sz="1900" dirty="0" smtClean="0"/>
              <a:t> </a:t>
            </a:r>
            <a:r>
              <a:rPr lang="en-US" sz="1900" dirty="0" err="1" smtClean="0"/>
              <a:t>dan</a:t>
            </a:r>
            <a:r>
              <a:rPr lang="en-US" sz="1900" dirty="0" smtClean="0"/>
              <a:t> </a:t>
            </a:r>
            <a:r>
              <a:rPr lang="en-US" sz="1900" dirty="0" err="1" smtClean="0"/>
              <a:t>Belanja</a:t>
            </a:r>
            <a:r>
              <a:rPr lang="en-US" sz="1900" dirty="0" smtClean="0"/>
              <a:t> Daerah, </a:t>
            </a:r>
            <a:r>
              <a:rPr lang="en-US" sz="1900" dirty="0" err="1" smtClean="0"/>
              <a:t>selanjutnya</a:t>
            </a:r>
            <a:r>
              <a:rPr lang="en-US" sz="1900" dirty="0" smtClean="0"/>
              <a:t> </a:t>
            </a:r>
            <a:r>
              <a:rPr lang="en-US" sz="1900" dirty="0" err="1" smtClean="0"/>
              <a:t>disingkat</a:t>
            </a:r>
            <a:r>
              <a:rPr lang="en-US" sz="1900" dirty="0" smtClean="0"/>
              <a:t> APBD </a:t>
            </a:r>
            <a:r>
              <a:rPr lang="en-US" sz="1900" dirty="0" err="1" smtClean="0"/>
              <a:t>adalah</a:t>
            </a:r>
            <a:r>
              <a:rPr lang="en-US" sz="1900" dirty="0" smtClean="0"/>
              <a:t> </a:t>
            </a:r>
            <a:r>
              <a:rPr lang="en-US" sz="1900" dirty="0" err="1" smtClean="0"/>
              <a:t>rencana</a:t>
            </a:r>
            <a:r>
              <a:rPr lang="en-US" sz="1900" dirty="0"/>
              <a:t> </a:t>
            </a:r>
            <a:r>
              <a:rPr lang="en-US" sz="1900" dirty="0" err="1" smtClean="0"/>
              <a:t>keuangan</a:t>
            </a:r>
            <a:r>
              <a:rPr lang="en-US" sz="1900" dirty="0" smtClean="0"/>
              <a:t> </a:t>
            </a:r>
            <a:r>
              <a:rPr lang="en-US" sz="1900" dirty="0" err="1" smtClean="0"/>
              <a:t>tahunan</a:t>
            </a:r>
            <a:r>
              <a:rPr lang="en-US" sz="1900" dirty="0" smtClean="0"/>
              <a:t> </a:t>
            </a:r>
            <a:r>
              <a:rPr lang="en-US" sz="1900" dirty="0" err="1" smtClean="0"/>
              <a:t>pemerintahan</a:t>
            </a:r>
            <a:r>
              <a:rPr lang="en-US" sz="1900" dirty="0" smtClean="0"/>
              <a:t> </a:t>
            </a:r>
            <a:r>
              <a:rPr lang="en-US" sz="1900" dirty="0" err="1" smtClean="0"/>
              <a:t>daerah</a:t>
            </a:r>
            <a:r>
              <a:rPr lang="en-US" sz="1900" dirty="0" smtClean="0"/>
              <a:t> yang </a:t>
            </a:r>
            <a:r>
              <a:rPr lang="en-US" sz="1900" dirty="0" err="1" smtClean="0"/>
              <a:t>dibahas</a:t>
            </a:r>
            <a:r>
              <a:rPr lang="en-US" sz="1900" dirty="0" smtClean="0"/>
              <a:t> </a:t>
            </a:r>
            <a:r>
              <a:rPr lang="en-US" sz="1900" dirty="0" smtClean="0"/>
              <a:t>  </a:t>
            </a:r>
            <a:r>
              <a:rPr lang="en-US" sz="1900" dirty="0" err="1" smtClean="0"/>
              <a:t>dan</a:t>
            </a:r>
            <a:r>
              <a:rPr lang="en-US" sz="1900" dirty="0" smtClean="0"/>
              <a:t> </a:t>
            </a:r>
            <a:r>
              <a:rPr lang="en-US" sz="1900" dirty="0" err="1" smtClean="0"/>
              <a:t>disetujui</a:t>
            </a:r>
            <a:r>
              <a:rPr lang="en-US" sz="1900" dirty="0" smtClean="0"/>
              <a:t> </a:t>
            </a:r>
            <a:r>
              <a:rPr lang="en-US" sz="1900" dirty="0" err="1" smtClean="0"/>
              <a:t>bersama</a:t>
            </a:r>
            <a:r>
              <a:rPr lang="en-US" sz="1900" dirty="0" smtClean="0"/>
              <a:t> </a:t>
            </a:r>
            <a:r>
              <a:rPr lang="en-US" sz="1900" dirty="0" err="1" smtClean="0"/>
              <a:t>oleh</a:t>
            </a:r>
            <a:r>
              <a:rPr lang="en-US" sz="1900" dirty="0"/>
              <a:t> </a:t>
            </a:r>
            <a:r>
              <a:rPr lang="en-US" sz="1900" dirty="0" err="1" smtClean="0"/>
              <a:t>pemerintah</a:t>
            </a:r>
            <a:r>
              <a:rPr lang="en-US" sz="1900" dirty="0" smtClean="0"/>
              <a:t> </a:t>
            </a:r>
            <a:r>
              <a:rPr lang="en-US" sz="1900" dirty="0" err="1" smtClean="0"/>
              <a:t>daerah</a:t>
            </a:r>
            <a:r>
              <a:rPr lang="en-US" sz="1900" dirty="0" smtClean="0"/>
              <a:t> </a:t>
            </a:r>
            <a:r>
              <a:rPr lang="en-US" sz="1900" dirty="0" err="1" smtClean="0"/>
              <a:t>dan</a:t>
            </a:r>
            <a:r>
              <a:rPr lang="en-US" sz="1900" dirty="0" smtClean="0"/>
              <a:t> DPRD, </a:t>
            </a:r>
            <a:r>
              <a:rPr lang="en-US" sz="1900" dirty="0" err="1" smtClean="0"/>
              <a:t>dan</a:t>
            </a:r>
            <a:r>
              <a:rPr lang="en-US" sz="1900" dirty="0" smtClean="0"/>
              <a:t> </a:t>
            </a:r>
            <a:r>
              <a:rPr lang="en-US" sz="1900" dirty="0" err="1" smtClean="0"/>
              <a:t>ditetapkan</a:t>
            </a:r>
            <a:r>
              <a:rPr lang="en-US" sz="1900" dirty="0" smtClean="0"/>
              <a:t> </a:t>
            </a:r>
            <a:r>
              <a:rPr lang="en-US" sz="1900" dirty="0" err="1" smtClean="0"/>
              <a:t>dengan</a:t>
            </a:r>
            <a:r>
              <a:rPr lang="en-US" sz="1900" dirty="0" smtClean="0"/>
              <a:t> </a:t>
            </a:r>
            <a:r>
              <a:rPr lang="en-US" sz="1900" dirty="0" err="1" smtClean="0"/>
              <a:t>peraturan</a:t>
            </a:r>
            <a:r>
              <a:rPr lang="en-US" sz="1900" dirty="0" smtClean="0"/>
              <a:t> </a:t>
            </a:r>
            <a:r>
              <a:rPr lang="en-US" sz="1900" dirty="0" err="1" smtClean="0"/>
              <a:t>daerah</a:t>
            </a:r>
            <a:r>
              <a:rPr lang="en-US" sz="1900" dirty="0" smtClean="0"/>
              <a:t>.</a:t>
            </a:r>
            <a:endParaRPr lang="en-US" sz="19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52550"/>
            <a:ext cx="3962400" cy="2641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entagon 4"/>
          <p:cNvSpPr/>
          <p:nvPr/>
        </p:nvSpPr>
        <p:spPr>
          <a:xfrm>
            <a:off x="629420" y="231371"/>
            <a:ext cx="6685780" cy="409955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44442" y="170370"/>
            <a:ext cx="565348" cy="57258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1009784" y="224115"/>
            <a:ext cx="706741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err="1"/>
              <a:t>Pengertian</a:t>
            </a:r>
            <a:r>
              <a:rPr lang="en-US" sz="2200" b="1" dirty="0"/>
              <a:t> , </a:t>
            </a:r>
            <a:r>
              <a:rPr lang="en-US" sz="2200" b="1" dirty="0" err="1"/>
              <a:t>Fungsi</a:t>
            </a:r>
            <a:r>
              <a:rPr lang="en-US" sz="2200" b="1" dirty="0"/>
              <a:t>, </a:t>
            </a:r>
            <a:r>
              <a:rPr lang="en-US" sz="2200" b="1" dirty="0" err="1"/>
              <a:t>dan</a:t>
            </a:r>
            <a:r>
              <a:rPr lang="en-US" sz="2200" b="1" dirty="0"/>
              <a:t> </a:t>
            </a:r>
            <a:r>
              <a:rPr lang="en-US" sz="2200" b="1" dirty="0" err="1"/>
              <a:t>Tujuan</a:t>
            </a:r>
            <a:r>
              <a:rPr lang="en-US" sz="2200" b="1" dirty="0"/>
              <a:t> </a:t>
            </a:r>
            <a:r>
              <a:rPr lang="en-US" sz="2200" b="1" dirty="0" err="1" smtClean="0"/>
              <a:t>Penyusunan</a:t>
            </a:r>
            <a:r>
              <a:rPr lang="en-US" sz="2200" b="1" dirty="0" smtClean="0"/>
              <a:t> </a:t>
            </a:r>
            <a:r>
              <a:rPr lang="en-US" sz="2200" b="1" dirty="0"/>
              <a:t>APBN</a:t>
            </a:r>
            <a:endParaRPr lang="en-US" sz="2200" b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419600" y="1047750"/>
            <a:ext cx="0" cy="335280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34090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81000" y="1507141"/>
            <a:ext cx="4114800" cy="2283809"/>
            <a:chOff x="304800" y="1679933"/>
            <a:chExt cx="4114800" cy="2283809"/>
          </a:xfrm>
        </p:grpSpPr>
        <p:sp>
          <p:nvSpPr>
            <p:cNvPr id="9" name="Rounded Rectangle 8"/>
            <p:cNvSpPr/>
            <p:nvPr/>
          </p:nvSpPr>
          <p:spPr>
            <a:xfrm>
              <a:off x="304800" y="1753942"/>
              <a:ext cx="4114800" cy="2209800"/>
            </a:xfrm>
            <a:prstGeom prst="roundRect">
              <a:avLst>
                <a:gd name="adj" fmla="val 7984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3400" y="1679933"/>
              <a:ext cx="3886200" cy="2283809"/>
            </a:xfrm>
            <a:prstGeom prst="rect">
              <a:avLst/>
            </a:prstGeom>
          </p:spPr>
          <p:txBody>
            <a:bodyPr wrap="square" lIns="67163" tIns="33581" rIns="67163" bIns="33581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dirty="0"/>
                <a:t>APBD </a:t>
              </a:r>
              <a:r>
                <a:rPr lang="en-US" sz="2400" dirty="0" err="1"/>
                <a:t>mempunyai</a:t>
              </a:r>
              <a:r>
                <a:rPr lang="en-US" sz="2400" dirty="0"/>
                <a:t> </a:t>
              </a:r>
              <a:r>
                <a:rPr lang="en-US" sz="2400" dirty="0" err="1"/>
                <a:t>fungsi</a:t>
              </a:r>
              <a:r>
                <a:rPr lang="en-US" sz="2400" dirty="0"/>
                <a:t> </a:t>
              </a:r>
              <a:r>
                <a:rPr lang="en-US" sz="2400" dirty="0" err="1"/>
                <a:t>otorisasi</a:t>
              </a:r>
              <a:r>
                <a:rPr lang="en-US" sz="2400" dirty="0"/>
                <a:t>, </a:t>
              </a:r>
              <a:r>
                <a:rPr lang="en-US" sz="2400" dirty="0" err="1"/>
                <a:t>perencanaan</a:t>
              </a:r>
              <a:r>
                <a:rPr lang="en-US" sz="2400" dirty="0"/>
                <a:t>, </a:t>
              </a:r>
              <a:r>
                <a:rPr lang="en-US" sz="2400" dirty="0" err="1"/>
                <a:t>pengawasan</a:t>
              </a:r>
              <a:r>
                <a:rPr lang="en-US" sz="2400" dirty="0"/>
                <a:t>, </a:t>
              </a:r>
              <a:r>
                <a:rPr lang="en-US" sz="2400" dirty="0" err="1"/>
                <a:t>alokasi</a:t>
              </a:r>
              <a:r>
                <a:rPr lang="en-US" sz="2400" dirty="0"/>
                <a:t>, </a:t>
              </a:r>
              <a:r>
                <a:rPr lang="en-US" sz="2400" dirty="0" err="1"/>
                <a:t>distribusi</a:t>
              </a:r>
              <a:r>
                <a:rPr lang="en-US" sz="2400" dirty="0"/>
                <a:t>, </a:t>
              </a:r>
              <a:r>
                <a:rPr lang="en-US" sz="2400" dirty="0" err="1"/>
                <a:t>dan</a:t>
              </a:r>
              <a:r>
                <a:rPr lang="en-US" sz="2400" dirty="0"/>
                <a:t> </a:t>
              </a:r>
              <a:r>
                <a:rPr lang="en-US" sz="2400" dirty="0" err="1"/>
                <a:t>stabilisasi</a:t>
              </a:r>
              <a:r>
                <a:rPr lang="en-US" sz="2400" dirty="0"/>
                <a:t>.</a:t>
              </a:r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" t="5733" b="7181"/>
          <a:stretch/>
        </p:blipFill>
        <p:spPr bwMode="auto">
          <a:xfrm>
            <a:off x="4191000" y="1391568"/>
            <a:ext cx="4495800" cy="26718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entagon 4"/>
          <p:cNvSpPr/>
          <p:nvPr/>
        </p:nvSpPr>
        <p:spPr>
          <a:xfrm>
            <a:off x="629420" y="231371"/>
            <a:ext cx="6685780" cy="409955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44442" y="170370"/>
            <a:ext cx="565348" cy="57258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1009784" y="224115"/>
            <a:ext cx="706741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err="1"/>
              <a:t>Pengertian</a:t>
            </a:r>
            <a:r>
              <a:rPr lang="en-US" sz="2200" b="1" dirty="0"/>
              <a:t> , </a:t>
            </a:r>
            <a:r>
              <a:rPr lang="en-US" sz="2200" b="1" dirty="0" err="1"/>
              <a:t>Fungsi</a:t>
            </a:r>
            <a:r>
              <a:rPr lang="en-US" sz="2200" b="1" dirty="0"/>
              <a:t>, </a:t>
            </a:r>
            <a:r>
              <a:rPr lang="en-US" sz="2200" b="1" dirty="0" err="1"/>
              <a:t>dan</a:t>
            </a:r>
            <a:r>
              <a:rPr lang="en-US" sz="2200" b="1" dirty="0"/>
              <a:t> </a:t>
            </a:r>
            <a:r>
              <a:rPr lang="en-US" sz="2200" b="1" dirty="0" err="1"/>
              <a:t>Tujuan</a:t>
            </a:r>
            <a:r>
              <a:rPr lang="en-US" sz="2200" b="1" dirty="0"/>
              <a:t> </a:t>
            </a:r>
            <a:r>
              <a:rPr lang="en-US" sz="2200" b="1" dirty="0" err="1" smtClean="0"/>
              <a:t>Penyusunan</a:t>
            </a:r>
            <a:r>
              <a:rPr lang="en-US" sz="2200" b="1" dirty="0" smtClean="0"/>
              <a:t> </a:t>
            </a:r>
            <a:r>
              <a:rPr lang="en-US" sz="2200" b="1" dirty="0"/>
              <a:t>APBN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28377038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81000" y="1695578"/>
            <a:ext cx="4191000" cy="1942972"/>
            <a:chOff x="304800" y="1715970"/>
            <a:chExt cx="4191000" cy="1942972"/>
          </a:xfrm>
        </p:grpSpPr>
        <p:sp>
          <p:nvSpPr>
            <p:cNvPr id="10" name="Rounded Rectangle 9"/>
            <p:cNvSpPr/>
            <p:nvPr/>
          </p:nvSpPr>
          <p:spPr>
            <a:xfrm>
              <a:off x="304800" y="1753942"/>
              <a:ext cx="4114800" cy="1905000"/>
            </a:xfrm>
            <a:prstGeom prst="roundRect">
              <a:avLst>
                <a:gd name="adj" fmla="val 7984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57200" y="1715970"/>
              <a:ext cx="4038600" cy="1914477"/>
            </a:xfrm>
            <a:prstGeom prst="rect">
              <a:avLst/>
            </a:prstGeom>
          </p:spPr>
          <p:txBody>
            <a:bodyPr wrap="square" lIns="67163" tIns="33581" rIns="67163" bIns="33581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000" dirty="0" err="1"/>
                <a:t>Penyusunan</a:t>
              </a:r>
              <a:r>
                <a:rPr lang="en-US" sz="2000" dirty="0"/>
                <a:t> APBD </a:t>
              </a:r>
              <a:r>
                <a:rPr lang="en-US" sz="2000" dirty="0" err="1"/>
                <a:t>diawali</a:t>
              </a:r>
              <a:r>
                <a:rPr lang="en-US" sz="2000" dirty="0"/>
                <a:t> </a:t>
              </a:r>
              <a:r>
                <a:rPr lang="en-US" sz="2000" dirty="0" err="1"/>
                <a:t>dengan</a:t>
              </a:r>
              <a:r>
                <a:rPr lang="en-US" sz="2000" dirty="0"/>
                <a:t> </a:t>
              </a:r>
              <a:r>
                <a:rPr lang="en-US" sz="2000" dirty="0" err="1"/>
                <a:t>penyampaian</a:t>
              </a:r>
              <a:r>
                <a:rPr lang="en-US" sz="2000" dirty="0"/>
                <a:t> </a:t>
              </a:r>
              <a:r>
                <a:rPr lang="en-US" sz="2000" dirty="0" err="1"/>
                <a:t>kebijakan</a:t>
              </a:r>
              <a:r>
                <a:rPr lang="en-US" sz="2000" dirty="0"/>
                <a:t> </a:t>
              </a:r>
              <a:r>
                <a:rPr lang="en-US" sz="2000" dirty="0" err="1"/>
                <a:t>umum</a:t>
              </a:r>
              <a:r>
                <a:rPr lang="en-US" sz="2000" dirty="0"/>
                <a:t> </a:t>
              </a:r>
              <a:r>
                <a:rPr lang="en-US" sz="2000" dirty="0" smtClean="0"/>
                <a:t>   APBD </a:t>
              </a:r>
              <a:r>
                <a:rPr lang="en-US" sz="2000" dirty="0" err="1"/>
                <a:t>sejalan</a:t>
              </a:r>
              <a:r>
                <a:rPr lang="en-US" sz="2000" dirty="0"/>
                <a:t> </a:t>
              </a:r>
              <a:r>
                <a:rPr lang="en-US" sz="2000" dirty="0" err="1"/>
                <a:t>dengan</a:t>
              </a:r>
              <a:r>
                <a:rPr lang="en-US" sz="2000" dirty="0"/>
                <a:t> </a:t>
              </a:r>
              <a:r>
                <a:rPr lang="en-US" sz="2000" dirty="0" err="1" smtClean="0"/>
                <a:t>rencana</a:t>
              </a:r>
              <a:r>
                <a:rPr lang="en-US" sz="2000" dirty="0" smtClean="0"/>
                <a:t>      </a:t>
              </a:r>
              <a:r>
                <a:rPr lang="en-US" sz="2000" dirty="0" err="1"/>
                <a:t>kerja</a:t>
              </a:r>
              <a:r>
                <a:rPr lang="en-US" sz="2000" dirty="0"/>
                <a:t> </a:t>
              </a:r>
              <a:r>
                <a:rPr lang="en-US" sz="2000" dirty="0" err="1"/>
                <a:t>pemerintah</a:t>
              </a:r>
              <a:r>
                <a:rPr lang="en-US" sz="2000" dirty="0"/>
                <a:t> </a:t>
              </a:r>
              <a:r>
                <a:rPr lang="en-US" sz="2000" dirty="0" err="1"/>
                <a:t>daerah</a:t>
              </a:r>
              <a:r>
                <a:rPr lang="en-US" sz="2000" dirty="0"/>
                <a:t>.</a:t>
              </a:r>
            </a:p>
          </p:txBody>
        </p:sp>
      </p:grp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2"/>
          <a:stretch/>
        </p:blipFill>
        <p:spPr bwMode="auto">
          <a:xfrm>
            <a:off x="4343400" y="1320808"/>
            <a:ext cx="4419600" cy="27304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entagon 5"/>
          <p:cNvSpPr/>
          <p:nvPr/>
        </p:nvSpPr>
        <p:spPr>
          <a:xfrm>
            <a:off x="629419" y="231372"/>
            <a:ext cx="6322223" cy="663977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44442" y="170370"/>
            <a:ext cx="752012" cy="76163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1238384" y="209550"/>
            <a:ext cx="58482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/>
              <a:t>Mekanisme</a:t>
            </a:r>
            <a:r>
              <a:rPr lang="en-US" sz="2000" b="1" dirty="0"/>
              <a:t> </a:t>
            </a:r>
            <a:r>
              <a:rPr lang="en-US" sz="2000" b="1" dirty="0" err="1"/>
              <a:t>Penyusunan</a:t>
            </a:r>
            <a:r>
              <a:rPr lang="en-US" sz="2000" b="1" dirty="0"/>
              <a:t> APBN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 smtClean="0"/>
              <a:t>Pengaruhnya</a:t>
            </a:r>
            <a:r>
              <a:rPr lang="en-US" sz="2000" b="1" dirty="0" smtClean="0"/>
              <a:t>          </a:t>
            </a:r>
            <a:r>
              <a:rPr lang="en-US" sz="2000" b="1" dirty="0" err="1" smtClean="0"/>
              <a:t>terhadap</a:t>
            </a:r>
            <a:r>
              <a:rPr lang="en-US" sz="2000" b="1" dirty="0" smtClean="0"/>
              <a:t> </a:t>
            </a:r>
            <a:r>
              <a:rPr lang="en-US" sz="2000" b="1" dirty="0" err="1"/>
              <a:t>Perekonomian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153064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19"/>
          <a:stretch/>
        </p:blipFill>
        <p:spPr bwMode="auto">
          <a:xfrm>
            <a:off x="1447800" y="390158"/>
            <a:ext cx="6019799" cy="4124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Pentagon 15"/>
          <p:cNvSpPr/>
          <p:nvPr/>
        </p:nvSpPr>
        <p:spPr>
          <a:xfrm>
            <a:off x="629420" y="231371"/>
            <a:ext cx="2418580" cy="409955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344442" y="170370"/>
            <a:ext cx="565348" cy="57258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sp>
        <p:nvSpPr>
          <p:cNvPr id="18" name="Rectangle 17"/>
          <p:cNvSpPr/>
          <p:nvPr/>
        </p:nvSpPr>
        <p:spPr>
          <a:xfrm>
            <a:off x="990600" y="224115"/>
            <a:ext cx="176593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b="1" dirty="0" smtClean="0"/>
              <a:t>PETA KONSEP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36515906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09562" y="192703"/>
            <a:ext cx="8072439" cy="4360247"/>
            <a:chOff x="309562" y="365552"/>
            <a:chExt cx="8072439" cy="4360247"/>
          </a:xfrm>
        </p:grpSpPr>
        <p:sp>
          <p:nvSpPr>
            <p:cNvPr id="6" name="Isosceles Triangle 5"/>
            <p:cNvSpPr/>
            <p:nvPr/>
          </p:nvSpPr>
          <p:spPr>
            <a:xfrm rot="10800000">
              <a:off x="309562" y="900974"/>
              <a:ext cx="660770" cy="576570"/>
            </a:xfrm>
            <a:prstGeom prst="triangl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80464" y="666749"/>
              <a:ext cx="7901537" cy="4059050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Pentagon 7"/>
            <p:cNvSpPr/>
            <p:nvPr/>
          </p:nvSpPr>
          <p:spPr>
            <a:xfrm>
              <a:off x="309563" y="365552"/>
              <a:ext cx="3729037" cy="575101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461962" y="236878"/>
            <a:ext cx="32556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Tujuan Pembelajaran</a:t>
            </a:r>
            <a:endParaRPr lang="it-I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601" y="798076"/>
            <a:ext cx="57150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Dengan mempelajari bab </a:t>
            </a:r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ini, Anda 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diharapkan mampu:</a:t>
            </a:r>
          </a:p>
          <a:p>
            <a:pPr>
              <a:spcBef>
                <a:spcPts val="300"/>
              </a:spcBef>
            </a:pP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menyebutkan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pengertian APBN;</a:t>
            </a:r>
          </a:p>
          <a:p>
            <a:pPr>
              <a:spcBef>
                <a:spcPts val="300"/>
              </a:spcBef>
            </a:pP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menjelaskan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fungsi dan tujuan APBN;</a:t>
            </a:r>
          </a:p>
          <a:p>
            <a:pPr>
              <a:spcBef>
                <a:spcPts val="300"/>
              </a:spcBef>
            </a:pP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menyebutkan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sumber-sumber penerimaan negara;</a:t>
            </a:r>
          </a:p>
          <a:p>
            <a:pPr>
              <a:spcBef>
                <a:spcPts val="300"/>
              </a:spcBef>
            </a:pP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mengklasifikasi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jenis-jenis pengeluaran negara;</a:t>
            </a:r>
          </a:p>
          <a:p>
            <a:pPr>
              <a:spcBef>
                <a:spcPts val="300"/>
              </a:spcBef>
            </a:pP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menjelaskan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mekanisme penyusunan APBN;</a:t>
            </a:r>
          </a:p>
          <a:p>
            <a:pPr>
              <a:spcBef>
                <a:spcPts val="300"/>
              </a:spcBef>
            </a:pP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menyebutkan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pengaruh APBN terhadap perekonomian;</a:t>
            </a:r>
          </a:p>
          <a:p>
            <a:pPr>
              <a:spcBef>
                <a:spcPts val="300"/>
              </a:spcBef>
            </a:pP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menjelaskan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pengertian APBD;</a:t>
            </a:r>
          </a:p>
          <a:p>
            <a:pPr>
              <a:spcBef>
                <a:spcPts val="300"/>
              </a:spcBef>
            </a:pP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menyebutkan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fungsi dan tujuan APBD;</a:t>
            </a:r>
          </a:p>
          <a:p>
            <a:pPr>
              <a:spcBef>
                <a:spcPts val="300"/>
              </a:spcBef>
            </a:pP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menyebutkan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sumber-sumber penerimaan daerah;</a:t>
            </a:r>
          </a:p>
          <a:p>
            <a:pPr>
              <a:spcBef>
                <a:spcPts val="300"/>
              </a:spcBef>
            </a:pP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mengklasifikasi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jenis-jenis pengeluaran daerah;</a:t>
            </a:r>
          </a:p>
          <a:p>
            <a:pPr>
              <a:spcBef>
                <a:spcPts val="300"/>
              </a:spcBef>
            </a:pP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menjelaskan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mekanisme penyusunan APBD; dan</a:t>
            </a:r>
          </a:p>
          <a:p>
            <a:pPr>
              <a:spcBef>
                <a:spcPts val="300"/>
              </a:spcBef>
            </a:pP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menyebutkan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pengaruh APBD terhadap perekonomian.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E:\ELISA\ERLANGGA LISA\2016\MEDIA MENGAJAR PPT\Template PPT\Template SMA Kurnas Ekonomi\banner Ekonomi Kurnas SM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13953"/>
            <a:ext cx="9144000" cy="92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2102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1950"/>
            <a:ext cx="7892321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62150"/>
            <a:ext cx="7913511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62501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0642" y="742950"/>
            <a:ext cx="3389358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 smtClean="0"/>
              <a:t>Anggaran</a:t>
            </a:r>
            <a:r>
              <a:rPr lang="en-US" sz="2200" dirty="0" smtClean="0"/>
              <a:t> </a:t>
            </a:r>
            <a:r>
              <a:rPr lang="en-US" sz="2200" dirty="0" err="1" smtClean="0"/>
              <a:t>Pendapatan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Belanja</a:t>
            </a:r>
            <a:r>
              <a:rPr lang="en-US" sz="2200" dirty="0" smtClean="0"/>
              <a:t> Negara yang </a:t>
            </a:r>
            <a:r>
              <a:rPr lang="en-US" sz="2200" dirty="0" err="1" smtClean="0"/>
              <a:t>disingkat</a:t>
            </a:r>
            <a:r>
              <a:rPr lang="en-US" sz="2200" dirty="0" smtClean="0"/>
              <a:t> APBN </a:t>
            </a:r>
            <a:r>
              <a:rPr lang="en-US" sz="2200" dirty="0" err="1" smtClean="0"/>
              <a:t>adalah</a:t>
            </a:r>
            <a:r>
              <a:rPr lang="en-US" sz="2200" dirty="0" smtClean="0"/>
              <a:t> </a:t>
            </a:r>
            <a:r>
              <a:rPr lang="en-US" sz="2200" dirty="0" err="1" smtClean="0"/>
              <a:t>rencana</a:t>
            </a:r>
            <a:r>
              <a:rPr lang="en-US" sz="2200" dirty="0"/>
              <a:t> </a:t>
            </a:r>
            <a:r>
              <a:rPr lang="en-US" sz="2200" dirty="0" err="1" smtClean="0"/>
              <a:t>keuangan</a:t>
            </a:r>
            <a:r>
              <a:rPr lang="en-US" sz="2200" dirty="0" smtClean="0"/>
              <a:t> </a:t>
            </a:r>
            <a:r>
              <a:rPr lang="en-US" sz="2200" dirty="0" err="1" smtClean="0"/>
              <a:t>tahunan</a:t>
            </a:r>
            <a:r>
              <a:rPr lang="en-US" sz="2200" dirty="0" smtClean="0"/>
              <a:t> </a:t>
            </a:r>
            <a:r>
              <a:rPr lang="en-US" sz="2200" dirty="0" err="1" smtClean="0"/>
              <a:t>pemerintahan</a:t>
            </a:r>
            <a:r>
              <a:rPr lang="en-US" sz="2200" dirty="0" smtClean="0"/>
              <a:t> </a:t>
            </a:r>
            <a:r>
              <a:rPr lang="en-US" sz="2200" dirty="0" err="1" smtClean="0"/>
              <a:t>negara</a:t>
            </a:r>
            <a:r>
              <a:rPr lang="en-US" sz="2200" dirty="0" smtClean="0"/>
              <a:t> yang </a:t>
            </a:r>
            <a:r>
              <a:rPr lang="en-US" sz="2200" dirty="0" err="1" smtClean="0"/>
              <a:t>disetujui</a:t>
            </a:r>
            <a:r>
              <a:rPr lang="en-US" sz="2200" dirty="0" smtClean="0"/>
              <a:t> </a:t>
            </a:r>
            <a:r>
              <a:rPr lang="en-US" sz="2200" dirty="0" err="1" smtClean="0"/>
              <a:t>oleh</a:t>
            </a:r>
            <a:r>
              <a:rPr lang="en-US" sz="2200" dirty="0" smtClean="0"/>
              <a:t> </a:t>
            </a:r>
            <a:r>
              <a:rPr lang="en-US" sz="2200" dirty="0" err="1" smtClean="0"/>
              <a:t>Dewan</a:t>
            </a:r>
            <a:r>
              <a:rPr lang="en-US" sz="2200" dirty="0" smtClean="0"/>
              <a:t> </a:t>
            </a:r>
            <a:r>
              <a:rPr lang="en-US" sz="2200" dirty="0" err="1" smtClean="0"/>
              <a:t>Perwakilan</a:t>
            </a:r>
            <a:r>
              <a:rPr lang="en-US" sz="2200" dirty="0" smtClean="0"/>
              <a:t> Rakyat.</a:t>
            </a:r>
            <a:endParaRPr lang="en-US" sz="2200" dirty="0"/>
          </a:p>
        </p:txBody>
      </p:sp>
      <p:sp>
        <p:nvSpPr>
          <p:cNvPr id="5" name="Rectangle 4"/>
          <p:cNvSpPr/>
          <p:nvPr/>
        </p:nvSpPr>
        <p:spPr>
          <a:xfrm>
            <a:off x="4191000" y="3221072"/>
            <a:ext cx="4830167" cy="1408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900" dirty="0" err="1" smtClean="0"/>
              <a:t>Anggaran</a:t>
            </a:r>
            <a:r>
              <a:rPr lang="en-US" sz="1900" dirty="0" smtClean="0"/>
              <a:t> </a:t>
            </a:r>
            <a:r>
              <a:rPr lang="en-US" sz="1900" dirty="0" err="1" smtClean="0"/>
              <a:t>Pendapatan</a:t>
            </a:r>
            <a:r>
              <a:rPr lang="en-US" sz="1900" dirty="0" smtClean="0"/>
              <a:t> </a:t>
            </a:r>
            <a:r>
              <a:rPr lang="en-US" sz="1900" dirty="0" err="1" smtClean="0"/>
              <a:t>dan</a:t>
            </a:r>
            <a:r>
              <a:rPr lang="en-US" sz="1900" dirty="0" smtClean="0"/>
              <a:t> </a:t>
            </a:r>
            <a:r>
              <a:rPr lang="en-US" sz="1900" dirty="0" err="1" smtClean="0"/>
              <a:t>Belanja</a:t>
            </a:r>
            <a:r>
              <a:rPr lang="en-US" sz="1900" dirty="0" smtClean="0"/>
              <a:t> Negara </a:t>
            </a:r>
            <a:r>
              <a:rPr lang="en-US" sz="1900" dirty="0" err="1" smtClean="0"/>
              <a:t>harus</a:t>
            </a:r>
            <a:r>
              <a:rPr lang="en-US" sz="1900" dirty="0" smtClean="0"/>
              <a:t> </a:t>
            </a:r>
            <a:r>
              <a:rPr lang="en-US" sz="1900" dirty="0" err="1" smtClean="0"/>
              <a:t>memenuhi</a:t>
            </a:r>
            <a:r>
              <a:rPr lang="en-US" sz="1900" dirty="0" smtClean="0"/>
              <a:t> </a:t>
            </a:r>
            <a:r>
              <a:rPr lang="en-US" sz="1900" dirty="0" err="1" smtClean="0"/>
              <a:t>fungsi</a:t>
            </a:r>
            <a:r>
              <a:rPr lang="en-US" sz="1900" dirty="0" smtClean="0"/>
              <a:t> </a:t>
            </a:r>
            <a:r>
              <a:rPr lang="en-US" sz="1900" dirty="0" err="1" smtClean="0"/>
              <a:t>alokasi</a:t>
            </a:r>
            <a:r>
              <a:rPr lang="en-US" sz="1900" dirty="0" smtClean="0"/>
              <a:t>, </a:t>
            </a:r>
            <a:r>
              <a:rPr lang="en-US" sz="1900" dirty="0" err="1" smtClean="0"/>
              <a:t>distribusi</a:t>
            </a:r>
            <a:r>
              <a:rPr lang="en-US" sz="1900" dirty="0" smtClean="0"/>
              <a:t>,</a:t>
            </a:r>
          </a:p>
          <a:p>
            <a:pPr>
              <a:lnSpc>
                <a:spcPct val="150000"/>
              </a:lnSpc>
            </a:pPr>
            <a:r>
              <a:rPr lang="en-US" sz="1900" dirty="0" err="1" smtClean="0"/>
              <a:t>dan</a:t>
            </a:r>
            <a:r>
              <a:rPr lang="en-US" sz="1900" dirty="0" smtClean="0"/>
              <a:t> </a:t>
            </a:r>
            <a:r>
              <a:rPr lang="en-US" sz="1900" dirty="0" err="1" smtClean="0"/>
              <a:t>stabilisasi</a:t>
            </a:r>
            <a:r>
              <a:rPr lang="en-US" sz="1900" dirty="0" smtClean="0"/>
              <a:t>.</a:t>
            </a:r>
            <a:endParaRPr lang="en-US" sz="19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4" t="6025" r="3454" b="4946"/>
          <a:stretch/>
        </p:blipFill>
        <p:spPr bwMode="auto">
          <a:xfrm>
            <a:off x="4267200" y="1014851"/>
            <a:ext cx="4086292" cy="22426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entagon 6"/>
          <p:cNvSpPr/>
          <p:nvPr/>
        </p:nvSpPr>
        <p:spPr>
          <a:xfrm>
            <a:off x="629420" y="231371"/>
            <a:ext cx="6685780" cy="409955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44442" y="170370"/>
            <a:ext cx="565348" cy="57258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1009784" y="224115"/>
            <a:ext cx="706741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err="1"/>
              <a:t>Pengertian</a:t>
            </a:r>
            <a:r>
              <a:rPr lang="en-US" sz="2200" b="1" dirty="0"/>
              <a:t> , </a:t>
            </a:r>
            <a:r>
              <a:rPr lang="en-US" sz="2200" b="1" dirty="0" err="1"/>
              <a:t>Fungsi</a:t>
            </a:r>
            <a:r>
              <a:rPr lang="en-US" sz="2200" b="1" dirty="0"/>
              <a:t>, </a:t>
            </a:r>
            <a:r>
              <a:rPr lang="en-US" sz="2200" b="1" dirty="0" err="1"/>
              <a:t>dan</a:t>
            </a:r>
            <a:r>
              <a:rPr lang="en-US" sz="2200" b="1" dirty="0"/>
              <a:t> </a:t>
            </a:r>
            <a:r>
              <a:rPr lang="en-US" sz="2200" b="1" dirty="0" err="1"/>
              <a:t>Tujuan</a:t>
            </a:r>
            <a:r>
              <a:rPr lang="en-US" sz="2200" b="1" dirty="0"/>
              <a:t> </a:t>
            </a:r>
            <a:r>
              <a:rPr lang="en-US" sz="2200" b="1" dirty="0" err="1" smtClean="0"/>
              <a:t>Penyusunan</a:t>
            </a:r>
            <a:r>
              <a:rPr lang="en-US" sz="2200" b="1" dirty="0" smtClean="0"/>
              <a:t> </a:t>
            </a:r>
            <a:r>
              <a:rPr lang="en-US" sz="2200" b="1" dirty="0"/>
              <a:t>APBN</a:t>
            </a:r>
            <a:endParaRPr lang="en-US" sz="2200" b="1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3886200" y="971550"/>
            <a:ext cx="0" cy="358140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86335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742950"/>
            <a:ext cx="350520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err="1" smtClean="0"/>
              <a:t>Tujuan</a:t>
            </a:r>
            <a:r>
              <a:rPr lang="en-US" b="1" dirty="0" smtClean="0"/>
              <a:t> </a:t>
            </a:r>
            <a:r>
              <a:rPr lang="en-US" b="1" dirty="0" err="1" smtClean="0"/>
              <a:t>penyusunan</a:t>
            </a:r>
            <a:r>
              <a:rPr lang="en-US" b="1" dirty="0" smtClean="0"/>
              <a:t> APBN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pedoman</a:t>
            </a:r>
            <a:r>
              <a:rPr lang="en-US" dirty="0" smtClean="0"/>
              <a:t> </a:t>
            </a:r>
            <a:r>
              <a:rPr lang="en-US" dirty="0" err="1" smtClean="0"/>
              <a:t>pendapatan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pembelanjaan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melaksanakan</a:t>
            </a:r>
            <a:r>
              <a:rPr lang="en-US" dirty="0" smtClean="0"/>
              <a:t> </a:t>
            </a:r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 err="1" smtClean="0"/>
              <a:t>kenegaraan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produksi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kesempatan</a:t>
            </a:r>
            <a:r>
              <a:rPr lang="en-US" dirty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,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rangka</a:t>
            </a:r>
            <a:r>
              <a:rPr lang="en-US" dirty="0" smtClean="0"/>
              <a:t>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pertumbuhan</a:t>
            </a:r>
            <a:r>
              <a:rPr lang="en-US" dirty="0" smtClean="0"/>
              <a:t> </a:t>
            </a:r>
            <a:r>
              <a:rPr lang="en-US" dirty="0" err="1" smtClean="0"/>
              <a:t>ekonomi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kemakmuran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626" y="1352550"/>
            <a:ext cx="4117374" cy="2743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entagon 4"/>
          <p:cNvSpPr/>
          <p:nvPr/>
        </p:nvSpPr>
        <p:spPr>
          <a:xfrm>
            <a:off x="629420" y="231371"/>
            <a:ext cx="6685780" cy="409955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44442" y="170370"/>
            <a:ext cx="565348" cy="57258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1009784" y="224115"/>
            <a:ext cx="706741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err="1"/>
              <a:t>Pengertian</a:t>
            </a:r>
            <a:r>
              <a:rPr lang="en-US" sz="2200" b="1" dirty="0"/>
              <a:t> , </a:t>
            </a:r>
            <a:r>
              <a:rPr lang="en-US" sz="2200" b="1" dirty="0" err="1"/>
              <a:t>Fungsi</a:t>
            </a:r>
            <a:r>
              <a:rPr lang="en-US" sz="2200" b="1" dirty="0"/>
              <a:t>, </a:t>
            </a:r>
            <a:r>
              <a:rPr lang="en-US" sz="2200" b="1" dirty="0" err="1"/>
              <a:t>dan</a:t>
            </a:r>
            <a:r>
              <a:rPr lang="en-US" sz="2200" b="1" dirty="0"/>
              <a:t> </a:t>
            </a:r>
            <a:r>
              <a:rPr lang="en-US" sz="2200" b="1" dirty="0" err="1"/>
              <a:t>Tujuan</a:t>
            </a:r>
            <a:r>
              <a:rPr lang="en-US" sz="2200" b="1" dirty="0"/>
              <a:t> </a:t>
            </a:r>
            <a:r>
              <a:rPr lang="en-US" sz="2200" b="1" dirty="0" err="1" smtClean="0"/>
              <a:t>Penyusunan</a:t>
            </a:r>
            <a:r>
              <a:rPr lang="en-US" sz="2200" b="1" dirty="0" smtClean="0"/>
              <a:t> </a:t>
            </a:r>
            <a:r>
              <a:rPr lang="en-US" sz="2200" b="1" dirty="0"/>
              <a:t>APBN</a:t>
            </a:r>
            <a:endParaRPr lang="en-US" sz="2200" b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267200" y="971550"/>
            <a:ext cx="0" cy="350520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70628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81000" y="1417040"/>
            <a:ext cx="4495800" cy="2157020"/>
            <a:chOff x="304800" y="1555334"/>
            <a:chExt cx="4495800" cy="2157020"/>
          </a:xfrm>
        </p:grpSpPr>
        <p:sp>
          <p:nvSpPr>
            <p:cNvPr id="13" name="Rounded Rectangle 12"/>
            <p:cNvSpPr/>
            <p:nvPr/>
          </p:nvSpPr>
          <p:spPr>
            <a:xfrm>
              <a:off x="304800" y="1581149"/>
              <a:ext cx="4495800" cy="2131205"/>
            </a:xfrm>
            <a:prstGeom prst="roundRect">
              <a:avLst>
                <a:gd name="adj" fmla="val 798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57200" y="1555334"/>
              <a:ext cx="4050115" cy="2145310"/>
            </a:xfrm>
            <a:prstGeom prst="rect">
              <a:avLst/>
            </a:prstGeom>
          </p:spPr>
          <p:txBody>
            <a:bodyPr wrap="square" lIns="67163" tIns="33581" rIns="67163" bIns="33581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b="1" dirty="0" err="1"/>
                <a:t>Penerimaan</a:t>
              </a:r>
              <a:r>
                <a:rPr lang="en-US" b="1" dirty="0"/>
                <a:t> </a:t>
              </a:r>
              <a:r>
                <a:rPr lang="en-US" b="1" dirty="0" err="1"/>
                <a:t>Perpajakan</a:t>
              </a:r>
              <a:r>
                <a:rPr lang="en-US" b="1" dirty="0"/>
                <a:t> </a:t>
              </a:r>
              <a:r>
                <a:rPr lang="en-US" dirty="0" err="1"/>
                <a:t>adalah</a:t>
              </a:r>
              <a:r>
                <a:rPr lang="en-US" dirty="0"/>
                <a:t> </a:t>
              </a:r>
              <a:r>
                <a:rPr lang="en-US" dirty="0" err="1"/>
                <a:t>semua</a:t>
              </a:r>
              <a:r>
                <a:rPr lang="en-US" dirty="0"/>
                <a:t> </a:t>
              </a:r>
              <a:r>
                <a:rPr lang="en-US" dirty="0" err="1"/>
                <a:t>penerimaan</a:t>
              </a:r>
              <a:r>
                <a:rPr lang="en-US" dirty="0"/>
                <a:t> </a:t>
              </a:r>
              <a:r>
                <a:rPr lang="en-US" dirty="0" err="1"/>
                <a:t>negara</a:t>
              </a:r>
              <a:r>
                <a:rPr lang="en-US" dirty="0"/>
                <a:t> yang </a:t>
              </a:r>
              <a:r>
                <a:rPr lang="en-US" dirty="0" err="1"/>
                <a:t>terdiri</a:t>
              </a:r>
              <a:r>
                <a:rPr lang="en-US" dirty="0"/>
                <a:t> </a:t>
              </a:r>
              <a:r>
                <a:rPr lang="en-US" dirty="0" err="1"/>
                <a:t>atas</a:t>
              </a:r>
              <a:r>
                <a:rPr lang="en-US" dirty="0"/>
                <a:t> </a:t>
              </a:r>
              <a:r>
                <a:rPr lang="en-US" dirty="0" err="1"/>
                <a:t>Pendapatan</a:t>
              </a:r>
              <a:r>
                <a:rPr lang="en-US" dirty="0"/>
                <a:t> </a:t>
              </a:r>
              <a:r>
                <a:rPr lang="en-US" dirty="0" err="1"/>
                <a:t>Pajak</a:t>
              </a:r>
              <a:r>
                <a:rPr lang="en-US" dirty="0"/>
                <a:t> </a:t>
              </a:r>
              <a:r>
                <a:rPr lang="en-US" dirty="0" err="1"/>
                <a:t>Dalam</a:t>
              </a:r>
              <a:r>
                <a:rPr lang="en-US" dirty="0"/>
                <a:t> </a:t>
              </a:r>
              <a:r>
                <a:rPr lang="en-US" dirty="0" err="1"/>
                <a:t>Negeri</a:t>
              </a:r>
              <a:r>
                <a:rPr lang="en-US" dirty="0"/>
                <a:t> </a:t>
              </a:r>
              <a:r>
                <a:rPr lang="en-US" dirty="0" err="1"/>
                <a:t>dan</a:t>
              </a:r>
              <a:r>
                <a:rPr lang="en-US" dirty="0"/>
                <a:t> </a:t>
              </a:r>
              <a:r>
                <a:rPr lang="en-US" dirty="0" err="1"/>
                <a:t>Pendapatan</a:t>
              </a:r>
              <a:r>
                <a:rPr lang="en-US" dirty="0"/>
                <a:t> </a:t>
              </a:r>
              <a:r>
                <a:rPr lang="en-US" dirty="0" err="1"/>
                <a:t>Pajak</a:t>
              </a:r>
              <a:r>
                <a:rPr lang="en-US" dirty="0"/>
                <a:t> </a:t>
              </a:r>
              <a:r>
                <a:rPr lang="en-US" dirty="0" err="1"/>
                <a:t>Perdagangan</a:t>
              </a:r>
              <a:r>
                <a:rPr lang="en-US" dirty="0"/>
                <a:t> </a:t>
              </a:r>
              <a:r>
                <a:rPr lang="en-US" dirty="0" err="1"/>
                <a:t>Internasional</a:t>
              </a:r>
              <a:r>
                <a:rPr lang="en-US" dirty="0"/>
                <a:t>.</a:t>
              </a:r>
              <a:endParaRPr lang="en-US" dirty="0"/>
            </a:p>
          </p:txBody>
        </p:sp>
      </p:grpSp>
      <p:pic>
        <p:nvPicPr>
          <p:cNvPr id="1026" name="Picture 2" descr="D:\PPT Ekonomi XI new\httpwww.pajak.go.idnode1857lang=e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5" t="20129" r="3461"/>
          <a:stretch/>
        </p:blipFill>
        <p:spPr bwMode="auto">
          <a:xfrm>
            <a:off x="4419600" y="1250963"/>
            <a:ext cx="4291449" cy="25399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entagon 5"/>
          <p:cNvSpPr/>
          <p:nvPr/>
        </p:nvSpPr>
        <p:spPr>
          <a:xfrm>
            <a:off x="629420" y="231371"/>
            <a:ext cx="7676380" cy="409955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44442" y="170370"/>
            <a:ext cx="565348" cy="57258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990600" y="224115"/>
            <a:ext cx="729601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err="1"/>
              <a:t>Sumber-Sumber</a:t>
            </a:r>
            <a:r>
              <a:rPr lang="en-US" sz="2200" b="1" dirty="0"/>
              <a:t> </a:t>
            </a:r>
            <a:r>
              <a:rPr lang="en-US" sz="2200" b="1" dirty="0" err="1"/>
              <a:t>Penerimaan</a:t>
            </a:r>
            <a:r>
              <a:rPr lang="en-US" sz="2200" b="1" dirty="0"/>
              <a:t> </a:t>
            </a:r>
            <a:r>
              <a:rPr lang="en-US" sz="2200" b="1" dirty="0" err="1" smtClean="0"/>
              <a:t>dan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Jenis-Jenis</a:t>
            </a:r>
            <a:r>
              <a:rPr lang="en-US" sz="2200" b="1" dirty="0" smtClean="0"/>
              <a:t> </a:t>
            </a:r>
            <a:r>
              <a:rPr lang="en-US" sz="2200" b="1" dirty="0" err="1"/>
              <a:t>Belanja</a:t>
            </a:r>
            <a:r>
              <a:rPr lang="en-US" sz="2200" b="1" dirty="0"/>
              <a:t> Negara</a:t>
            </a:r>
          </a:p>
        </p:txBody>
      </p:sp>
    </p:spTree>
    <p:extLst>
      <p:ext uri="{BB962C8B-B14F-4D97-AF65-F5344CB8AC3E}">
        <p14:creationId xmlns:p14="http://schemas.microsoft.com/office/powerpoint/2010/main" val="5863494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742950"/>
            <a:ext cx="393421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err="1" smtClean="0"/>
              <a:t>Pendapatan</a:t>
            </a:r>
            <a:r>
              <a:rPr lang="en-US" b="1" dirty="0" smtClean="0"/>
              <a:t> </a:t>
            </a:r>
            <a:r>
              <a:rPr lang="en-US" b="1" dirty="0" err="1" smtClean="0"/>
              <a:t>Pajak</a:t>
            </a:r>
            <a:r>
              <a:rPr lang="en-US" b="1" dirty="0" smtClean="0"/>
              <a:t> </a:t>
            </a:r>
            <a:r>
              <a:rPr lang="en-US" b="1" dirty="0" err="1" smtClean="0"/>
              <a:t>Dalam</a:t>
            </a:r>
            <a:r>
              <a:rPr lang="en-US" b="1" dirty="0" smtClean="0"/>
              <a:t> </a:t>
            </a:r>
            <a:r>
              <a:rPr lang="en-US" b="1" dirty="0" err="1" smtClean="0"/>
              <a:t>Negeri</a:t>
            </a:r>
            <a:r>
              <a:rPr lang="en-US" b="1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penerimaan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 yang </a:t>
            </a:r>
            <a:r>
              <a:rPr lang="en-US" dirty="0" err="1" smtClean="0"/>
              <a:t>berasal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/>
              <a:t> </a:t>
            </a:r>
            <a:r>
              <a:rPr lang="en-US" dirty="0" err="1" smtClean="0"/>
              <a:t>pendapatan</a:t>
            </a:r>
            <a:r>
              <a:rPr lang="en-US" dirty="0" smtClean="0"/>
              <a:t> </a:t>
            </a:r>
            <a:r>
              <a:rPr lang="en-US" dirty="0" err="1" smtClean="0"/>
              <a:t>pajak</a:t>
            </a:r>
            <a:r>
              <a:rPr lang="en-US" dirty="0" smtClean="0"/>
              <a:t> </a:t>
            </a:r>
            <a:r>
              <a:rPr lang="en-US" dirty="0" err="1" smtClean="0"/>
              <a:t>penghasilan</a:t>
            </a:r>
            <a:r>
              <a:rPr lang="en-US" dirty="0" smtClean="0"/>
              <a:t>, </a:t>
            </a:r>
            <a:r>
              <a:rPr lang="en-US" dirty="0" err="1" smtClean="0"/>
              <a:t>pendapatan</a:t>
            </a:r>
            <a:r>
              <a:rPr lang="en-US" dirty="0" smtClean="0"/>
              <a:t> </a:t>
            </a:r>
            <a:r>
              <a:rPr lang="en-US" dirty="0" err="1" smtClean="0"/>
              <a:t>pajak</a:t>
            </a:r>
            <a:r>
              <a:rPr lang="en-US" dirty="0" smtClean="0"/>
              <a:t> </a:t>
            </a:r>
            <a:r>
              <a:rPr lang="en-US" dirty="0" err="1" smtClean="0"/>
              <a:t>pertambahan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jasa</a:t>
            </a:r>
            <a:r>
              <a:rPr lang="en-US" dirty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pendapatan</a:t>
            </a:r>
            <a:r>
              <a:rPr lang="en-US" dirty="0" smtClean="0"/>
              <a:t> </a:t>
            </a:r>
            <a:r>
              <a:rPr lang="en-US" dirty="0" err="1" smtClean="0"/>
              <a:t>pajak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 </a:t>
            </a:r>
            <a:r>
              <a:rPr lang="en-US" dirty="0" err="1" smtClean="0"/>
              <a:t>mewah</a:t>
            </a:r>
            <a:r>
              <a:rPr lang="en-US" dirty="0" smtClean="0"/>
              <a:t>, </a:t>
            </a:r>
            <a:r>
              <a:rPr lang="en-US" dirty="0" err="1" smtClean="0"/>
              <a:t>pendapatan</a:t>
            </a:r>
            <a:r>
              <a:rPr lang="en-US" dirty="0" smtClean="0"/>
              <a:t> </a:t>
            </a:r>
            <a:r>
              <a:rPr lang="en-US" dirty="0" err="1" smtClean="0"/>
              <a:t>pajak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/>
              <a:t> </a:t>
            </a:r>
            <a:r>
              <a:rPr lang="en-US" dirty="0" err="1" smtClean="0"/>
              <a:t>bangunan</a:t>
            </a:r>
            <a:r>
              <a:rPr lang="en-US" dirty="0" smtClean="0"/>
              <a:t>, </a:t>
            </a:r>
            <a:r>
              <a:rPr lang="en-US" dirty="0" err="1" smtClean="0"/>
              <a:t>pendapatan</a:t>
            </a:r>
            <a:r>
              <a:rPr lang="en-US" dirty="0" smtClean="0"/>
              <a:t> </a:t>
            </a:r>
            <a:r>
              <a:rPr lang="en-US" dirty="0" err="1" smtClean="0"/>
              <a:t>cukai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pendapatan</a:t>
            </a:r>
            <a:r>
              <a:rPr lang="en-US" dirty="0" smtClean="0"/>
              <a:t> </a:t>
            </a:r>
            <a:r>
              <a:rPr lang="en-US" dirty="0" smtClean="0"/>
              <a:t>    </a:t>
            </a:r>
            <a:r>
              <a:rPr lang="en-US" dirty="0" err="1" smtClean="0"/>
              <a:t>pajak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051" name="Picture 3" descr="D:\PPT Ekonomi XI new\httpspxhere.comidphoto65438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" r="7888"/>
          <a:stretch/>
        </p:blipFill>
        <p:spPr bwMode="auto">
          <a:xfrm>
            <a:off x="5008597" y="1287259"/>
            <a:ext cx="3906803" cy="2743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entagon 4"/>
          <p:cNvSpPr/>
          <p:nvPr/>
        </p:nvSpPr>
        <p:spPr>
          <a:xfrm>
            <a:off x="629420" y="231371"/>
            <a:ext cx="7676380" cy="409955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44442" y="170370"/>
            <a:ext cx="565348" cy="57258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990600" y="224115"/>
            <a:ext cx="729601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err="1"/>
              <a:t>Sumber-Sumber</a:t>
            </a:r>
            <a:r>
              <a:rPr lang="en-US" sz="2200" b="1" dirty="0"/>
              <a:t> </a:t>
            </a:r>
            <a:r>
              <a:rPr lang="en-US" sz="2200" b="1" dirty="0" err="1"/>
              <a:t>Penerimaan</a:t>
            </a:r>
            <a:r>
              <a:rPr lang="en-US" sz="2200" b="1" dirty="0"/>
              <a:t> </a:t>
            </a:r>
            <a:r>
              <a:rPr lang="en-US" sz="2200" b="1" dirty="0" err="1" smtClean="0"/>
              <a:t>dan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Jenis-Jenis</a:t>
            </a:r>
            <a:r>
              <a:rPr lang="en-US" sz="2200" b="1" dirty="0" smtClean="0"/>
              <a:t> </a:t>
            </a:r>
            <a:r>
              <a:rPr lang="en-US" sz="2200" b="1" dirty="0" err="1"/>
              <a:t>Belanja</a:t>
            </a:r>
            <a:r>
              <a:rPr lang="en-US" sz="2200" b="1" dirty="0"/>
              <a:t> Negara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724400" y="971550"/>
            <a:ext cx="0" cy="350520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367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ntagon 4"/>
          <p:cNvSpPr/>
          <p:nvPr/>
        </p:nvSpPr>
        <p:spPr>
          <a:xfrm>
            <a:off x="629420" y="231371"/>
            <a:ext cx="7676380" cy="409955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44442" y="170370"/>
            <a:ext cx="565348" cy="57258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990600" y="224115"/>
            <a:ext cx="729601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err="1"/>
              <a:t>Sumber-Sumber</a:t>
            </a:r>
            <a:r>
              <a:rPr lang="en-US" sz="2200" b="1" dirty="0"/>
              <a:t> </a:t>
            </a:r>
            <a:r>
              <a:rPr lang="en-US" sz="2200" b="1" dirty="0" err="1"/>
              <a:t>Penerimaan</a:t>
            </a:r>
            <a:r>
              <a:rPr lang="en-US" sz="2200" b="1" dirty="0"/>
              <a:t> </a:t>
            </a:r>
            <a:r>
              <a:rPr lang="en-US" sz="2200" b="1" dirty="0" err="1" smtClean="0"/>
              <a:t>dan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Jenis-Jenis</a:t>
            </a:r>
            <a:r>
              <a:rPr lang="en-US" sz="2200" b="1" dirty="0" smtClean="0"/>
              <a:t> </a:t>
            </a:r>
            <a:r>
              <a:rPr lang="en-US" sz="2200" b="1" dirty="0" err="1"/>
              <a:t>Belanja</a:t>
            </a:r>
            <a:r>
              <a:rPr lang="en-US" sz="2200" b="1" dirty="0"/>
              <a:t> Negara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81000" y="1320630"/>
            <a:ext cx="4495800" cy="2560808"/>
            <a:chOff x="304800" y="1555334"/>
            <a:chExt cx="4495800" cy="2560808"/>
          </a:xfrm>
        </p:grpSpPr>
        <p:sp>
          <p:nvSpPr>
            <p:cNvPr id="9" name="Rounded Rectangle 8"/>
            <p:cNvSpPr/>
            <p:nvPr/>
          </p:nvSpPr>
          <p:spPr>
            <a:xfrm>
              <a:off x="304800" y="1581149"/>
              <a:ext cx="4495800" cy="2534993"/>
            </a:xfrm>
            <a:prstGeom prst="roundRect">
              <a:avLst>
                <a:gd name="adj" fmla="val 7984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57200" y="1555334"/>
              <a:ext cx="3886200" cy="2560808"/>
            </a:xfrm>
            <a:prstGeom prst="rect">
              <a:avLst/>
            </a:prstGeom>
          </p:spPr>
          <p:txBody>
            <a:bodyPr wrap="square" lIns="67163" tIns="33581" rIns="67163" bIns="33581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b="1" dirty="0" err="1"/>
                <a:t>Pengeluaran</a:t>
              </a:r>
              <a:r>
                <a:rPr lang="en-US" b="1" dirty="0"/>
                <a:t> </a:t>
              </a:r>
              <a:r>
                <a:rPr lang="en-US" b="1" dirty="0" err="1"/>
                <a:t>atau</a:t>
              </a:r>
              <a:r>
                <a:rPr lang="en-US" b="1" dirty="0"/>
                <a:t> </a:t>
              </a:r>
              <a:r>
                <a:rPr lang="en-US" b="1" dirty="0" err="1"/>
                <a:t>belanja</a:t>
              </a:r>
              <a:r>
                <a:rPr lang="en-US" b="1" dirty="0"/>
                <a:t> </a:t>
              </a:r>
              <a:r>
                <a:rPr lang="en-US" b="1" dirty="0" err="1"/>
                <a:t>negara</a:t>
              </a:r>
              <a:r>
                <a:rPr lang="en-US" b="1" dirty="0"/>
                <a:t> </a:t>
              </a:r>
              <a:r>
                <a:rPr lang="en-US" b="1" dirty="0" smtClean="0"/>
                <a:t>   </a:t>
              </a:r>
              <a:r>
                <a:rPr lang="en-US" dirty="0" err="1" smtClean="0"/>
                <a:t>adalah</a:t>
              </a:r>
              <a:r>
                <a:rPr lang="en-US" dirty="0" smtClean="0"/>
                <a:t> </a:t>
              </a:r>
              <a:r>
                <a:rPr lang="en-US" dirty="0" err="1"/>
                <a:t>kewajiban</a:t>
              </a:r>
              <a:r>
                <a:rPr lang="en-US" dirty="0"/>
                <a:t> </a:t>
              </a:r>
              <a:r>
                <a:rPr lang="en-US" dirty="0" err="1"/>
                <a:t>pemerintah</a:t>
              </a:r>
              <a:r>
                <a:rPr lang="en-US" dirty="0"/>
                <a:t> </a:t>
              </a:r>
              <a:r>
                <a:rPr lang="en-US" dirty="0" err="1"/>
                <a:t>pusat</a:t>
              </a:r>
              <a:r>
                <a:rPr lang="en-US" dirty="0"/>
                <a:t> yang </a:t>
              </a:r>
              <a:r>
                <a:rPr lang="en-US" dirty="0" err="1"/>
                <a:t>diakui</a:t>
              </a:r>
              <a:r>
                <a:rPr lang="en-US" dirty="0"/>
                <a:t> </a:t>
              </a:r>
              <a:r>
                <a:rPr lang="en-US" dirty="0" err="1"/>
                <a:t>sebagai</a:t>
              </a:r>
              <a:r>
                <a:rPr lang="en-US" dirty="0"/>
                <a:t> </a:t>
              </a:r>
              <a:r>
                <a:rPr lang="en-US" dirty="0" err="1"/>
                <a:t>pengurang</a:t>
              </a:r>
              <a:r>
                <a:rPr lang="en-US" dirty="0"/>
                <a:t> </a:t>
              </a:r>
              <a:r>
                <a:rPr lang="en-US" dirty="0" err="1"/>
                <a:t>nilai</a:t>
              </a:r>
              <a:r>
                <a:rPr lang="en-US" dirty="0"/>
                <a:t> </a:t>
              </a:r>
              <a:r>
                <a:rPr lang="en-US" dirty="0" err="1"/>
                <a:t>kekayaan</a:t>
              </a:r>
              <a:r>
                <a:rPr lang="en-US" dirty="0"/>
                <a:t> </a:t>
              </a:r>
              <a:r>
                <a:rPr lang="en-US" dirty="0" err="1"/>
                <a:t>bersih</a:t>
              </a:r>
              <a:r>
                <a:rPr lang="en-US" dirty="0"/>
                <a:t> yang </a:t>
              </a:r>
              <a:r>
                <a:rPr lang="en-US" dirty="0" err="1"/>
                <a:t>terdiri</a:t>
              </a:r>
              <a:r>
                <a:rPr lang="en-US" dirty="0"/>
                <a:t> </a:t>
              </a:r>
              <a:r>
                <a:rPr lang="en-US" dirty="0" err="1"/>
                <a:t>atas</a:t>
              </a:r>
              <a:r>
                <a:rPr lang="en-US" dirty="0"/>
                <a:t> </a:t>
              </a:r>
              <a:r>
                <a:rPr lang="en-US" dirty="0" err="1"/>
                <a:t>belanja</a:t>
              </a:r>
              <a:r>
                <a:rPr lang="en-US" dirty="0"/>
                <a:t> </a:t>
              </a:r>
              <a:r>
                <a:rPr lang="en-US" dirty="0" err="1"/>
                <a:t>pemerintah</a:t>
              </a:r>
              <a:r>
                <a:rPr lang="en-US" dirty="0"/>
                <a:t> </a:t>
              </a:r>
              <a:r>
                <a:rPr lang="en-US" dirty="0" err="1"/>
                <a:t>pusat</a:t>
              </a:r>
              <a:r>
                <a:rPr lang="en-US" dirty="0"/>
                <a:t> </a:t>
              </a:r>
              <a:r>
                <a:rPr lang="en-US" dirty="0" err="1"/>
                <a:t>dan</a:t>
              </a:r>
              <a:r>
                <a:rPr lang="en-US" dirty="0"/>
                <a:t> transfer </a:t>
              </a:r>
              <a:r>
                <a:rPr lang="en-US" dirty="0" err="1"/>
                <a:t>ke</a:t>
              </a:r>
              <a:r>
                <a:rPr lang="en-US" dirty="0"/>
                <a:t> </a:t>
              </a:r>
              <a:r>
                <a:rPr lang="en-US" dirty="0" err="1"/>
                <a:t>daerah</a:t>
              </a:r>
              <a:r>
                <a:rPr lang="en-US" dirty="0"/>
                <a:t>.</a:t>
              </a:r>
            </a:p>
          </p:txBody>
        </p:sp>
      </p:grpSp>
      <p:pic>
        <p:nvPicPr>
          <p:cNvPr id="2050" name="Picture 2" descr="D:\PPT Ekonomi XI new\httpscommons.wikimedia.orgwikiFilePort_of_Miami_container_ship_yard.jp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2"/>
          <a:stretch/>
        </p:blipFill>
        <p:spPr bwMode="auto">
          <a:xfrm>
            <a:off x="4461346" y="1123950"/>
            <a:ext cx="4225454" cy="29860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2450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428</Words>
  <Application>Microsoft Office PowerPoint</Application>
  <PresentationFormat>On-screen Show (16:9)</PresentationFormat>
  <Paragraphs>38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EASYMEDIA</dc:creator>
  <cp:lastModifiedBy>ku</cp:lastModifiedBy>
  <cp:revision>34</cp:revision>
  <dcterms:created xsi:type="dcterms:W3CDTF">2017-07-14T18:08:24Z</dcterms:created>
  <dcterms:modified xsi:type="dcterms:W3CDTF">2017-08-11T05:04:56Z</dcterms:modified>
</cp:coreProperties>
</file>