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6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73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59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46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33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20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06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93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0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7301" y="214313"/>
            <a:ext cx="2754313" cy="4564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6" y="214313"/>
            <a:ext cx="8112125" cy="4564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4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247775"/>
            <a:ext cx="5432425" cy="35313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47775"/>
            <a:ext cx="5434013" cy="35313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6" indent="0">
              <a:buNone/>
              <a:defRPr sz="1800" b="1"/>
            </a:lvl2pPr>
            <a:lvl3pPr marL="816373" indent="0">
              <a:buNone/>
              <a:defRPr sz="1600" b="1"/>
            </a:lvl3pPr>
            <a:lvl4pPr marL="1224559" indent="0">
              <a:buNone/>
              <a:defRPr sz="1400" b="1"/>
            </a:lvl4pPr>
            <a:lvl5pPr marL="1632746" indent="0">
              <a:buNone/>
              <a:defRPr sz="1400" b="1"/>
            </a:lvl5pPr>
            <a:lvl6pPr marL="2040933" indent="0">
              <a:buNone/>
              <a:defRPr sz="1400" b="1"/>
            </a:lvl6pPr>
            <a:lvl7pPr marL="2449120" indent="0">
              <a:buNone/>
              <a:defRPr sz="1400" b="1"/>
            </a:lvl7pPr>
            <a:lvl8pPr marL="2857306" indent="0">
              <a:buNone/>
              <a:defRPr sz="1400" b="1"/>
            </a:lvl8pPr>
            <a:lvl9pPr marL="326549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6" indent="0">
              <a:buNone/>
              <a:defRPr sz="1800" b="1"/>
            </a:lvl2pPr>
            <a:lvl3pPr marL="816373" indent="0">
              <a:buNone/>
              <a:defRPr sz="1600" b="1"/>
            </a:lvl3pPr>
            <a:lvl4pPr marL="1224559" indent="0">
              <a:buNone/>
              <a:defRPr sz="1400" b="1"/>
            </a:lvl4pPr>
            <a:lvl5pPr marL="1632746" indent="0">
              <a:buNone/>
              <a:defRPr sz="1400" b="1"/>
            </a:lvl5pPr>
            <a:lvl6pPr marL="2040933" indent="0">
              <a:buNone/>
              <a:defRPr sz="1400" b="1"/>
            </a:lvl6pPr>
            <a:lvl7pPr marL="2449120" indent="0">
              <a:buNone/>
              <a:defRPr sz="1400" b="1"/>
            </a:lvl7pPr>
            <a:lvl8pPr marL="2857306" indent="0">
              <a:buNone/>
              <a:defRPr sz="1400" b="1"/>
            </a:lvl8pPr>
            <a:lvl9pPr marL="326549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8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6" indent="0">
              <a:buNone/>
              <a:defRPr sz="1100"/>
            </a:lvl2pPr>
            <a:lvl3pPr marL="816373" indent="0">
              <a:buNone/>
              <a:defRPr sz="900"/>
            </a:lvl3pPr>
            <a:lvl4pPr marL="1224559" indent="0">
              <a:buNone/>
              <a:defRPr sz="800"/>
            </a:lvl4pPr>
            <a:lvl5pPr marL="1632746" indent="0">
              <a:buNone/>
              <a:defRPr sz="800"/>
            </a:lvl5pPr>
            <a:lvl6pPr marL="2040933" indent="0">
              <a:buNone/>
              <a:defRPr sz="800"/>
            </a:lvl6pPr>
            <a:lvl7pPr marL="2449120" indent="0">
              <a:buNone/>
              <a:defRPr sz="800"/>
            </a:lvl7pPr>
            <a:lvl8pPr marL="2857306" indent="0">
              <a:buNone/>
              <a:defRPr sz="800"/>
            </a:lvl8pPr>
            <a:lvl9pPr marL="326549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7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86" indent="0">
              <a:buNone/>
              <a:defRPr sz="2500"/>
            </a:lvl2pPr>
            <a:lvl3pPr marL="816373" indent="0">
              <a:buNone/>
              <a:defRPr sz="2100"/>
            </a:lvl3pPr>
            <a:lvl4pPr marL="1224559" indent="0">
              <a:buNone/>
              <a:defRPr sz="1800"/>
            </a:lvl4pPr>
            <a:lvl5pPr marL="1632746" indent="0">
              <a:buNone/>
              <a:defRPr sz="1800"/>
            </a:lvl5pPr>
            <a:lvl6pPr marL="2040933" indent="0">
              <a:buNone/>
              <a:defRPr sz="1800"/>
            </a:lvl6pPr>
            <a:lvl7pPr marL="2449120" indent="0">
              <a:buNone/>
              <a:defRPr sz="1800"/>
            </a:lvl7pPr>
            <a:lvl8pPr marL="2857306" indent="0">
              <a:buNone/>
              <a:defRPr sz="1800"/>
            </a:lvl8pPr>
            <a:lvl9pPr marL="3265493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86" indent="0">
              <a:buNone/>
              <a:defRPr sz="1100"/>
            </a:lvl2pPr>
            <a:lvl3pPr marL="816373" indent="0">
              <a:buNone/>
              <a:defRPr sz="900"/>
            </a:lvl3pPr>
            <a:lvl4pPr marL="1224559" indent="0">
              <a:buNone/>
              <a:defRPr sz="800"/>
            </a:lvl4pPr>
            <a:lvl5pPr marL="1632746" indent="0">
              <a:buNone/>
              <a:defRPr sz="800"/>
            </a:lvl5pPr>
            <a:lvl6pPr marL="2040933" indent="0">
              <a:buNone/>
              <a:defRPr sz="800"/>
            </a:lvl6pPr>
            <a:lvl7pPr marL="2449120" indent="0">
              <a:buNone/>
              <a:defRPr sz="800"/>
            </a:lvl7pPr>
            <a:lvl8pPr marL="2857306" indent="0">
              <a:buNone/>
              <a:defRPr sz="800"/>
            </a:lvl8pPr>
            <a:lvl9pPr marL="326549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1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638" tIns="40818" rIns="81638" bIns="40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81638" tIns="40818" rIns="81638" bIns="40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8" tIns="40818" rIns="81638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2F01-8E5F-4648-B325-B017D55984C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8" tIns="40818" rIns="81638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8" tIns="40818" rIns="81638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68EA-4D81-40D9-B63D-53F203F9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3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7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0" indent="-306140" algn="l" defTabSz="81637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03" indent="-255117" algn="l" defTabSz="81637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67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3" indent="-204093" algn="l" defTabSz="81637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0" indent="-204093" algn="l" defTabSz="81637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26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13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99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86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6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3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9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46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33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0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06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93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PT Ekonomi XI new\gambar ekonomi\shutterstock_195661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5" b="11325"/>
          <a:stretch/>
        </p:blipFill>
        <p:spPr bwMode="auto">
          <a:xfrm>
            <a:off x="0" y="0"/>
            <a:ext cx="9144000" cy="47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609600" y="3472602"/>
            <a:ext cx="6651292" cy="741351"/>
          </a:xfrm>
          <a:prstGeom prst="parallelogram">
            <a:avLst>
              <a:gd name="adj" fmla="val 45313"/>
            </a:avLst>
          </a:prstGeom>
          <a:solidFill>
            <a:srgbClr val="FFFFCC">
              <a:alpha val="9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98092" y="3200837"/>
            <a:ext cx="1295400" cy="12954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6137" y="3483551"/>
            <a:ext cx="5393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Indeks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Harga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Inflasi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 descr="C:\Users\ku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2" y="3505637"/>
            <a:ext cx="891635" cy="8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58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442" y="1288111"/>
            <a:ext cx="4303758" cy="2655239"/>
            <a:chOff x="344442" y="1276350"/>
            <a:chExt cx="4303758" cy="2655239"/>
          </a:xfrm>
        </p:grpSpPr>
        <p:sp>
          <p:nvSpPr>
            <p:cNvPr id="8" name="Rounded Rectangle 7"/>
            <p:cNvSpPr/>
            <p:nvPr/>
          </p:nvSpPr>
          <p:spPr>
            <a:xfrm>
              <a:off x="344442" y="1276350"/>
              <a:ext cx="4303758" cy="2655239"/>
            </a:xfrm>
            <a:prstGeom prst="roundRect">
              <a:avLst>
                <a:gd name="adj" fmla="val 8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3677" y="1276350"/>
              <a:ext cx="3819723" cy="2579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 err="1"/>
                <a:t>Tindakan</a:t>
              </a:r>
              <a:r>
                <a:rPr lang="en-US" sz="2200" dirty="0"/>
                <a:t> yang </a:t>
              </a:r>
              <a:r>
                <a:rPr lang="en-US" sz="2200" dirty="0" err="1"/>
                <a:t>dapat</a:t>
              </a:r>
              <a:r>
                <a:rPr lang="en-US" sz="2200" dirty="0"/>
                <a:t> </a:t>
              </a:r>
              <a:r>
                <a:rPr lang="en-US" sz="2200" dirty="0" err="1"/>
                <a:t>diambil</a:t>
              </a:r>
              <a:r>
                <a:rPr lang="en-US" sz="2200" dirty="0"/>
                <a:t> </a:t>
              </a:r>
              <a:r>
                <a:rPr lang="en-US" sz="2200" dirty="0" err="1"/>
                <a:t>untuk</a:t>
              </a:r>
              <a:r>
                <a:rPr lang="en-US" sz="2200" dirty="0"/>
                <a:t> </a:t>
              </a:r>
              <a:r>
                <a:rPr lang="en-US" sz="2200" dirty="0" err="1"/>
                <a:t>mengatasi</a:t>
              </a:r>
              <a:r>
                <a:rPr lang="en-US" sz="2200" dirty="0"/>
                <a:t> </a:t>
              </a:r>
              <a:r>
                <a:rPr lang="en-US" sz="2200" dirty="0" err="1"/>
                <a:t>inflasi</a:t>
              </a:r>
              <a:r>
                <a:rPr lang="en-US" sz="2200" dirty="0"/>
                <a:t> </a:t>
              </a:r>
              <a:r>
                <a:rPr lang="en-US" sz="2200" dirty="0" err="1"/>
                <a:t>dapat</a:t>
              </a:r>
              <a:r>
                <a:rPr lang="en-US" sz="2200" dirty="0"/>
                <a:t> </a:t>
              </a:r>
              <a:r>
                <a:rPr lang="en-US" sz="2200" dirty="0" err="1"/>
                <a:t>berupa</a:t>
              </a:r>
              <a:r>
                <a:rPr lang="en-US" sz="2200" dirty="0"/>
                <a:t> </a:t>
              </a:r>
              <a:r>
                <a:rPr lang="en-US" sz="2200" dirty="0" err="1"/>
                <a:t>kebijakan</a:t>
              </a:r>
              <a:r>
                <a:rPr lang="en-US" sz="2200" dirty="0"/>
                <a:t> </a:t>
              </a:r>
              <a:r>
                <a:rPr lang="en-US" sz="2200" dirty="0" err="1" smtClean="0"/>
                <a:t>moneter</a:t>
              </a:r>
              <a:r>
                <a:rPr lang="en-US" sz="2200" dirty="0" smtClean="0"/>
                <a:t>, </a:t>
              </a:r>
              <a:r>
                <a:rPr lang="en-US" sz="2200" dirty="0" err="1" smtClean="0"/>
                <a:t>kebijakan</a:t>
              </a:r>
              <a:r>
                <a:rPr lang="en-US" sz="2200" dirty="0" smtClean="0"/>
                <a:t> </a:t>
              </a:r>
              <a:r>
                <a:rPr lang="en-US" sz="2200" dirty="0" err="1"/>
                <a:t>fiskal</a:t>
              </a:r>
              <a:r>
                <a:rPr lang="en-US" sz="2200" dirty="0"/>
                <a:t>, </a:t>
              </a:r>
              <a:r>
                <a:rPr lang="en-US" sz="2200" dirty="0" err="1"/>
                <a:t>atau</a:t>
              </a:r>
              <a:r>
                <a:rPr lang="en-US" sz="2200" dirty="0"/>
                <a:t> </a:t>
              </a:r>
              <a:r>
                <a:rPr lang="en-US" sz="2200" dirty="0" err="1"/>
                <a:t>kebijakan</a:t>
              </a:r>
              <a:r>
                <a:rPr lang="en-US" sz="2200" dirty="0"/>
                <a:t> </a:t>
              </a:r>
              <a:r>
                <a:rPr lang="en-US" sz="2200" dirty="0" err="1"/>
                <a:t>lainnya</a:t>
              </a:r>
              <a:r>
                <a:rPr lang="en-US" sz="2200" dirty="0"/>
                <a:t>.</a:t>
              </a:r>
            </a:p>
          </p:txBody>
        </p:sp>
      </p:grpSp>
      <p:pic>
        <p:nvPicPr>
          <p:cNvPr id="2050" name="Picture 2" descr="D:\PPT Ekonomi XI new\gambar ekonomi\shutterstock_6516736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5628" b="4114"/>
          <a:stretch/>
        </p:blipFill>
        <p:spPr bwMode="auto">
          <a:xfrm>
            <a:off x="4343400" y="1047750"/>
            <a:ext cx="4432626" cy="3124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29519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22381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Jenis -Jenis Inflasi</a:t>
            </a:r>
          </a:p>
        </p:txBody>
      </p:sp>
    </p:spTree>
    <p:extLst>
      <p:ext uri="{BB962C8B-B14F-4D97-AF65-F5344CB8AC3E}">
        <p14:creationId xmlns:p14="http://schemas.microsoft.com/office/powerpoint/2010/main" val="399153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442" y="1531516"/>
            <a:ext cx="4456158" cy="2198039"/>
            <a:chOff x="344442" y="1288111"/>
            <a:chExt cx="4456158" cy="2198039"/>
          </a:xfrm>
        </p:grpSpPr>
        <p:sp>
          <p:nvSpPr>
            <p:cNvPr id="9" name="Rounded Rectangle 8"/>
            <p:cNvSpPr/>
            <p:nvPr/>
          </p:nvSpPr>
          <p:spPr>
            <a:xfrm>
              <a:off x="344442" y="1288111"/>
              <a:ext cx="4456158" cy="2198039"/>
            </a:xfrm>
            <a:prstGeom prst="roundRect">
              <a:avLst>
                <a:gd name="adj" fmla="val 8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1394758"/>
              <a:ext cx="411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sz="2000" b="1" dirty="0"/>
                <a:t>Permintaan uang </a:t>
              </a:r>
              <a:r>
                <a:rPr lang="sv-SE" sz="2000" dirty="0"/>
                <a:t>adalah istilah yang digunakan oleh para ekonom untuk </a:t>
              </a:r>
              <a:r>
                <a:rPr lang="sv-SE" sz="2000" dirty="0" smtClean="0"/>
                <a:t>menerangkan mengapa </a:t>
              </a:r>
              <a:r>
                <a:rPr lang="sv-SE" sz="2000" dirty="0"/>
                <a:t>individu dan perusahaan memegang uang.</a:t>
              </a:r>
              <a:endParaRPr lang="en-US" sz="2000" dirty="0"/>
            </a:p>
          </p:txBody>
        </p:sp>
      </p:grpSp>
      <p:pic>
        <p:nvPicPr>
          <p:cNvPr id="3074" name="Picture 2" descr="D:\PPT Ekonomi XI new\gambar ekonomi\shutterstock_395843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214955"/>
            <a:ext cx="4089400" cy="272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622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224115"/>
            <a:ext cx="56127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TEOR I PERMINTAAN DAN PENAWARAN UANG</a:t>
            </a:r>
          </a:p>
        </p:txBody>
      </p:sp>
    </p:spTree>
    <p:extLst>
      <p:ext uri="{BB962C8B-B14F-4D97-AF65-F5344CB8AC3E}">
        <p14:creationId xmlns:p14="http://schemas.microsoft.com/office/powerpoint/2010/main" val="33400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442" y="1531516"/>
            <a:ext cx="4227558" cy="2002323"/>
            <a:chOff x="344442" y="1531516"/>
            <a:chExt cx="4227558" cy="2002323"/>
          </a:xfrm>
        </p:grpSpPr>
        <p:sp>
          <p:nvSpPr>
            <p:cNvPr id="8" name="Rounded Rectangle 7"/>
            <p:cNvSpPr/>
            <p:nvPr/>
          </p:nvSpPr>
          <p:spPr>
            <a:xfrm>
              <a:off x="344442" y="1531516"/>
              <a:ext cx="4227558" cy="2002323"/>
            </a:xfrm>
            <a:prstGeom prst="roundRect">
              <a:avLst>
                <a:gd name="adj" fmla="val 8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1581150"/>
              <a:ext cx="398015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/>
                <a:t>Penawaran</a:t>
              </a:r>
              <a:r>
                <a:rPr lang="en-US" sz="2400" b="1" dirty="0"/>
                <a:t> </a:t>
              </a:r>
              <a:r>
                <a:rPr lang="en-US" sz="2400" b="1" dirty="0" err="1"/>
                <a:t>uang</a:t>
              </a:r>
              <a:r>
                <a:rPr lang="en-US" sz="2400" b="1" dirty="0"/>
                <a:t>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jumlah</a:t>
              </a:r>
              <a:r>
                <a:rPr lang="en-US" sz="2400" dirty="0"/>
                <a:t> </a:t>
              </a:r>
              <a:r>
                <a:rPr lang="en-US" sz="2400" dirty="0" err="1"/>
                <a:t>uang</a:t>
              </a:r>
              <a:r>
                <a:rPr lang="en-US" sz="2400" dirty="0"/>
                <a:t> yang </a:t>
              </a:r>
              <a:r>
                <a:rPr lang="en-US" sz="2400" dirty="0" err="1"/>
                <a:t>tersedia</a:t>
              </a:r>
              <a:r>
                <a:rPr lang="en-US" sz="2400" dirty="0"/>
                <a:t> </a:t>
              </a:r>
              <a:r>
                <a:rPr lang="en-US" sz="2400" dirty="0" err="1"/>
                <a:t>dalam</a:t>
              </a:r>
              <a:r>
                <a:rPr lang="en-US" sz="2400" dirty="0"/>
                <a:t> </a:t>
              </a:r>
              <a:r>
                <a:rPr lang="en-US" sz="2400" dirty="0" err="1"/>
                <a:t>suatu</a:t>
              </a:r>
              <a:r>
                <a:rPr lang="en-US" sz="2400" dirty="0"/>
                <a:t> </a:t>
              </a:r>
              <a:r>
                <a:rPr lang="en-US" sz="2400" dirty="0" err="1"/>
                <a:t>perekonomian</a:t>
              </a:r>
              <a:r>
                <a:rPr lang="en-US" sz="2400" dirty="0" smtClean="0"/>
                <a:t>.</a:t>
              </a:r>
            </a:p>
          </p:txBody>
        </p:sp>
      </p:grpSp>
      <p:pic>
        <p:nvPicPr>
          <p:cNvPr id="4098" name="Picture 2" descr="D:\PPT Ekonomi XI new\gambar ekonomi\shutterstock_563096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"/>
          <a:stretch/>
        </p:blipFill>
        <p:spPr bwMode="auto">
          <a:xfrm>
            <a:off x="4437350" y="1199750"/>
            <a:ext cx="4332010" cy="26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629420" y="231371"/>
            <a:ext cx="622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56127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TEOR I PERMINTAAN DAN PENAWARAN UANG</a:t>
            </a:r>
          </a:p>
        </p:txBody>
      </p:sp>
    </p:spTree>
    <p:extLst>
      <p:ext uri="{BB962C8B-B14F-4D97-AF65-F5344CB8AC3E}">
        <p14:creationId xmlns:p14="http://schemas.microsoft.com/office/powerpoint/2010/main" val="547122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76563"/>
            <a:ext cx="381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Faktor-faktor</a:t>
            </a:r>
            <a:r>
              <a:rPr lang="en-US" sz="2000" b="1" dirty="0"/>
              <a:t> yang </a:t>
            </a:r>
            <a:r>
              <a:rPr lang="en-US" sz="2000" b="1" dirty="0" err="1"/>
              <a:t>memengaruhi</a:t>
            </a:r>
            <a:r>
              <a:rPr lang="en-US" sz="2000" b="1" dirty="0"/>
              <a:t> </a:t>
            </a:r>
            <a:r>
              <a:rPr lang="en-US" sz="2000" b="1" dirty="0" err="1"/>
              <a:t>permintaan</a:t>
            </a:r>
            <a:r>
              <a:rPr lang="en-US" sz="2000" b="1" dirty="0"/>
              <a:t> </a:t>
            </a:r>
            <a:r>
              <a:rPr lang="en-US" sz="2000" b="1" dirty="0" err="1"/>
              <a:t>uang</a:t>
            </a:r>
            <a:r>
              <a:rPr lang="en-US" sz="2000" b="1" dirty="0"/>
              <a:t>: </a:t>
            </a:r>
            <a:r>
              <a:rPr lang="en-US" sz="2000" b="1" dirty="0" smtClean="0"/>
              <a:t>          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/>
              <a:t>bertransaksi</a:t>
            </a:r>
            <a:r>
              <a:rPr lang="en-US" sz="2000" dirty="0"/>
              <a:t> (</a:t>
            </a:r>
            <a:r>
              <a:rPr lang="en-US" sz="2000" i="1" dirty="0" smtClean="0"/>
              <a:t>transaction demand</a:t>
            </a:r>
            <a:r>
              <a:rPr lang="en-US" sz="2000" dirty="0"/>
              <a:t>),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berjaga-jaga</a:t>
            </a:r>
            <a:r>
              <a:rPr lang="en-US" sz="2000" dirty="0"/>
              <a:t> (</a:t>
            </a:r>
            <a:r>
              <a:rPr lang="en-US" sz="2000" i="1" dirty="0"/>
              <a:t>precautionary demand</a:t>
            </a:r>
            <a:r>
              <a:rPr lang="en-US" sz="2000" dirty="0"/>
              <a:t>),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 smtClean="0"/>
              <a:t>berspekulasi</a:t>
            </a:r>
            <a:r>
              <a:rPr lang="en-US" sz="2000" dirty="0" smtClean="0"/>
              <a:t> (</a:t>
            </a:r>
            <a:r>
              <a:rPr lang="en-US" sz="2000" i="1" dirty="0" smtClean="0"/>
              <a:t>speculative </a:t>
            </a:r>
            <a:r>
              <a:rPr lang="en-US" sz="2000" i="1" dirty="0"/>
              <a:t>demand</a:t>
            </a:r>
            <a:r>
              <a:rPr lang="en-US" sz="2000" dirty="0"/>
              <a:t>).</a:t>
            </a:r>
          </a:p>
        </p:txBody>
      </p:sp>
      <p:pic>
        <p:nvPicPr>
          <p:cNvPr id="5122" name="Picture 2" descr="D:\PPT Ekonomi XI new\gambar ekonomi\shutterstock_6734622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/>
          <a:stretch/>
        </p:blipFill>
        <p:spPr bwMode="auto">
          <a:xfrm>
            <a:off x="4953000" y="1460637"/>
            <a:ext cx="3733800" cy="2682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2"/>
            <a:ext cx="5466580" cy="70063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1" y="170370"/>
            <a:ext cx="812789" cy="8231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224115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FAKTOR -FAKTOR YANG MEMENGARUHI </a:t>
            </a:r>
            <a:r>
              <a:rPr lang="sv-SE" sz="2000" b="1" dirty="0" smtClean="0"/>
              <a:t> PERMINTAAN dan </a:t>
            </a:r>
            <a:r>
              <a:rPr lang="sv-SE" sz="2000" b="1" dirty="0"/>
              <a:t>PENAWARAN UANG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276350"/>
            <a:ext cx="0" cy="3124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47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23950"/>
            <a:ext cx="381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Faktor-faktor</a:t>
            </a:r>
            <a:r>
              <a:rPr lang="en-US" sz="2000" dirty="0"/>
              <a:t> yang </a:t>
            </a:r>
            <a:r>
              <a:rPr lang="en-US" sz="2000" dirty="0" err="1"/>
              <a:t>memengaruhi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Bank Indonesia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 smtClean="0"/>
              <a:t>penawaran</a:t>
            </a:r>
            <a:r>
              <a:rPr lang="en-US" sz="2000" dirty="0" smtClean="0"/>
              <a:t> </a:t>
            </a:r>
            <a:r>
              <a:rPr lang="en-US" sz="2000" dirty="0" err="1" smtClean="0"/>
              <a:t>uang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bunga</a:t>
            </a:r>
            <a:r>
              <a:rPr lang="en-US" sz="2000" dirty="0"/>
              <a:t>,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inflasi</a:t>
            </a:r>
            <a:r>
              <a:rPr lang="en-US" sz="2000" dirty="0"/>
              <a:t>,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,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perbankan</a:t>
            </a:r>
            <a:r>
              <a:rPr lang="en-US" sz="2000" dirty="0"/>
              <a:t>,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tukar</a:t>
            </a:r>
            <a:r>
              <a:rPr lang="en-US" sz="2000" dirty="0"/>
              <a:t> rupiah.</a:t>
            </a:r>
          </a:p>
        </p:txBody>
      </p:sp>
      <p:pic>
        <p:nvPicPr>
          <p:cNvPr id="6146" name="Picture 2" descr="D:\PPT Ekonomi XI new\httpspixabay.comidrock-island-illinois-rumah-107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8760"/>
            <a:ext cx="3810000" cy="2739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2"/>
            <a:ext cx="5466580" cy="70063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1" y="170370"/>
            <a:ext cx="812789" cy="8231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219200" y="224115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FAKTOR -FAKTOR YANG MEMENGARUHI </a:t>
            </a:r>
            <a:r>
              <a:rPr lang="sv-SE" sz="2000" b="1" dirty="0" smtClean="0"/>
              <a:t> PERMINTAAN dan </a:t>
            </a:r>
            <a:r>
              <a:rPr lang="sv-SE" sz="2000" b="1" dirty="0"/>
              <a:t>PENAWARAN UANG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352550"/>
            <a:ext cx="0" cy="3124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4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629420" y="231371"/>
            <a:ext cx="241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224115"/>
            <a:ext cx="1765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PETA KONSEP</a:t>
            </a:r>
            <a:endParaRPr lang="en-US" sz="2200" b="1" dirty="0"/>
          </a:p>
        </p:txBody>
      </p:sp>
      <p:pic>
        <p:nvPicPr>
          <p:cNvPr id="9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1" y="209550"/>
            <a:ext cx="5791199" cy="4361308"/>
            <a:chOff x="1464833" y="231371"/>
            <a:chExt cx="5791199" cy="43613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50" b="34870"/>
            <a:stretch/>
          </p:blipFill>
          <p:spPr bwMode="auto">
            <a:xfrm>
              <a:off x="1464833" y="967964"/>
              <a:ext cx="5791199" cy="2097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7" t="664"/>
            <a:stretch/>
          </p:blipFill>
          <p:spPr bwMode="auto">
            <a:xfrm>
              <a:off x="4598893" y="231371"/>
              <a:ext cx="2657139" cy="436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865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562" y="285750"/>
            <a:ext cx="8224838" cy="4191000"/>
            <a:chOff x="309562" y="365552"/>
            <a:chExt cx="8224838" cy="4191000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09562" y="900974"/>
              <a:ext cx="660770" cy="57657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464" y="666750"/>
              <a:ext cx="8053936" cy="38898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309563" y="365552"/>
              <a:ext cx="3729037" cy="5751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1962" y="329925"/>
            <a:ext cx="325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922" y="895350"/>
            <a:ext cx="834967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Dengan mempelajari bab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ini, Anda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diharapkan mampu: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pengertian indeks harga;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tujuan perhitungan indeks harga;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metode perhitungan indeks harga;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pengertian inflasi;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penyebab inflasi;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menyebutkan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jenis-jenis inflasi;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menghitung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inflasi;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dampak dan cara mengendalikan inflasi;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teori permintaan dan penawaran uang; dan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menyebutkan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faktorfaktor yang memengaruhi permintaan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dan penawaran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uang.</a:t>
            </a:r>
          </a:p>
        </p:txBody>
      </p:sp>
      <p:pic>
        <p:nvPicPr>
          <p:cNvPr id="10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99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874"/>
            <a:ext cx="7086600" cy="126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1150"/>
            <a:ext cx="7086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26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629420" y="231371"/>
            <a:ext cx="63809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58782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Pengertian dan Tujuan Perhitungan Indeks Harga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4442" y="1352550"/>
            <a:ext cx="5065758" cy="2585323"/>
            <a:chOff x="344442" y="1504950"/>
            <a:chExt cx="5065758" cy="2585323"/>
          </a:xfrm>
        </p:grpSpPr>
        <p:sp>
          <p:nvSpPr>
            <p:cNvPr id="2" name="Rounded Rectangle 1"/>
            <p:cNvSpPr/>
            <p:nvPr/>
          </p:nvSpPr>
          <p:spPr>
            <a:xfrm>
              <a:off x="344442" y="1514475"/>
              <a:ext cx="5065758" cy="2575798"/>
            </a:xfrm>
            <a:prstGeom prst="roundRect">
              <a:avLst>
                <a:gd name="adj" fmla="val 8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6842" y="1504950"/>
              <a:ext cx="407515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 err="1"/>
                <a:t>Indeks</a:t>
              </a:r>
              <a:r>
                <a:rPr lang="en-US" sz="1800" b="1" dirty="0"/>
                <a:t> </a:t>
              </a:r>
              <a:r>
                <a:rPr lang="en-US" sz="1800" b="1" dirty="0" err="1"/>
                <a:t>harga</a:t>
              </a:r>
              <a:r>
                <a:rPr lang="en-US" sz="1800" b="1" dirty="0"/>
                <a:t> </a:t>
              </a:r>
              <a:r>
                <a:rPr lang="en-US" sz="1800" dirty="0" err="1"/>
                <a:t>adalah</a:t>
              </a:r>
              <a:r>
                <a:rPr lang="en-US" sz="1800" dirty="0"/>
                <a:t> </a:t>
              </a:r>
              <a:r>
                <a:rPr lang="en-US" sz="1800" dirty="0" err="1"/>
                <a:t>perbandingan</a:t>
              </a:r>
              <a:r>
                <a:rPr lang="en-US" sz="1800" dirty="0"/>
                <a:t> </a:t>
              </a:r>
              <a:r>
                <a:rPr lang="en-US" sz="1800" dirty="0" err="1"/>
                <a:t>antara</a:t>
              </a:r>
              <a:r>
                <a:rPr lang="en-US" sz="1800" dirty="0"/>
                <a:t> </a:t>
              </a:r>
              <a:r>
                <a:rPr lang="en-US" sz="1800" dirty="0" err="1"/>
                <a:t>harga</a:t>
              </a:r>
              <a:r>
                <a:rPr lang="en-US" sz="1800" dirty="0"/>
                <a:t> rata-rata </a:t>
              </a:r>
              <a:r>
                <a:rPr lang="en-US" sz="1800" dirty="0" err="1"/>
                <a:t>pada</a:t>
              </a:r>
              <a:r>
                <a:rPr lang="en-US" sz="1800" dirty="0"/>
                <a:t> </a:t>
              </a:r>
              <a:r>
                <a:rPr lang="en-US" sz="1800" dirty="0" err="1"/>
                <a:t>tahun</a:t>
              </a:r>
              <a:r>
                <a:rPr lang="en-US" sz="1800" dirty="0"/>
                <a:t> yang </a:t>
              </a:r>
              <a:r>
                <a:rPr lang="en-US" sz="1800" dirty="0" err="1" smtClean="0"/>
                <a:t>dihitung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dan</a:t>
              </a:r>
              <a:r>
                <a:rPr lang="en-US" sz="1800" dirty="0" smtClean="0"/>
                <a:t> </a:t>
              </a:r>
              <a:r>
                <a:rPr lang="en-US" sz="1800" dirty="0" err="1"/>
                <a:t>harga</a:t>
              </a:r>
              <a:r>
                <a:rPr lang="en-US" sz="1800" dirty="0"/>
                <a:t> rata-rata </a:t>
              </a:r>
              <a:r>
                <a:rPr lang="en-US" sz="1800" dirty="0" err="1"/>
                <a:t>pada</a:t>
              </a:r>
              <a:r>
                <a:rPr lang="en-US" sz="1800" dirty="0"/>
                <a:t> </a:t>
              </a:r>
              <a:r>
                <a:rPr lang="en-US" sz="1800" dirty="0" err="1"/>
                <a:t>tahun</a:t>
              </a:r>
              <a:r>
                <a:rPr lang="en-US" sz="1800" dirty="0"/>
                <a:t> </a:t>
              </a:r>
              <a:r>
                <a:rPr lang="en-US" sz="1800" dirty="0" err="1"/>
                <a:t>dasar</a:t>
              </a:r>
              <a:r>
                <a:rPr lang="en-US" sz="1800" dirty="0"/>
                <a:t>. </a:t>
              </a:r>
              <a:r>
                <a:rPr lang="en-US" sz="1800" dirty="0" err="1"/>
                <a:t>Tahun</a:t>
              </a:r>
              <a:r>
                <a:rPr lang="en-US" sz="1800" dirty="0"/>
                <a:t> </a:t>
              </a:r>
              <a:r>
                <a:rPr lang="en-US" sz="1800" dirty="0" err="1"/>
                <a:t>dasar</a:t>
              </a:r>
              <a:r>
                <a:rPr lang="en-US" sz="1800" dirty="0"/>
                <a:t> yang </a:t>
              </a:r>
              <a:r>
                <a:rPr lang="en-US" sz="1800" dirty="0" err="1"/>
                <a:t>digunakan</a:t>
              </a:r>
              <a:r>
                <a:rPr lang="en-US" sz="1800" dirty="0"/>
                <a:t> </a:t>
              </a:r>
              <a:r>
                <a:rPr lang="en-US" sz="1800" dirty="0" err="1"/>
                <a:t>adalah</a:t>
              </a:r>
              <a:r>
                <a:rPr lang="en-US" sz="1800" dirty="0"/>
                <a:t> </a:t>
              </a:r>
              <a:r>
                <a:rPr lang="en-US" sz="1800" dirty="0" err="1"/>
                <a:t>tahun</a:t>
              </a:r>
              <a:r>
                <a:rPr lang="en-US" sz="1800" dirty="0"/>
                <a:t> </a:t>
              </a:r>
              <a:r>
                <a:rPr lang="en-US" sz="1800" dirty="0" smtClean="0"/>
                <a:t>yang </a:t>
              </a:r>
              <a:r>
                <a:rPr lang="en-US" sz="1800" dirty="0" err="1" smtClean="0"/>
                <a:t>dibuat</a:t>
              </a:r>
              <a:r>
                <a:rPr lang="en-US" sz="1800" dirty="0" smtClean="0"/>
                <a:t> </a:t>
              </a:r>
              <a:r>
                <a:rPr lang="en-US" sz="1800" dirty="0" err="1"/>
                <a:t>sebagai</a:t>
              </a:r>
              <a:r>
                <a:rPr lang="en-US" sz="1800" dirty="0"/>
                <a:t> </a:t>
              </a:r>
              <a:r>
                <a:rPr lang="en-US" sz="1800" dirty="0" err="1"/>
                <a:t>patokan</a:t>
              </a:r>
              <a:r>
                <a:rPr lang="en-US" sz="1800" dirty="0"/>
                <a:t> </a:t>
              </a:r>
              <a:r>
                <a:rPr lang="en-US" sz="1800" dirty="0" err="1" smtClean="0"/>
                <a:t>penghitungan</a:t>
              </a:r>
              <a:r>
                <a:rPr lang="en-US" sz="1800" dirty="0" smtClean="0"/>
                <a:t>.</a:t>
              </a:r>
              <a:endParaRPr lang="en-US" sz="18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33475"/>
            <a:ext cx="415290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02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95350"/>
            <a:ext cx="4572000" cy="30310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menghitung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 </a:t>
            </a:r>
            <a:r>
              <a:rPr lang="en-US" sz="2600" dirty="0" err="1"/>
              <a:t>harga</a:t>
            </a:r>
            <a:r>
              <a:rPr lang="en-US" sz="2600" dirty="0"/>
              <a:t>,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dirty="0" err="1"/>
              <a:t>agregatif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tertimbang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dirty="0" err="1"/>
              <a:t>agregatif</a:t>
            </a:r>
            <a:r>
              <a:rPr lang="en-US" sz="2600" dirty="0"/>
              <a:t> </a:t>
            </a:r>
            <a:r>
              <a:rPr lang="en-US" sz="2600" dirty="0" err="1"/>
              <a:t>tertimbang</a:t>
            </a:r>
            <a:r>
              <a:rPr lang="en-US" sz="2600" dirty="0"/>
              <a:t>.</a:t>
            </a:r>
          </a:p>
        </p:txBody>
      </p:sp>
      <p:sp>
        <p:nvSpPr>
          <p:cNvPr id="7" name="Pentagon 6"/>
          <p:cNvSpPr/>
          <p:nvPr/>
        </p:nvSpPr>
        <p:spPr>
          <a:xfrm>
            <a:off x="629420" y="231371"/>
            <a:ext cx="47807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90600" y="224115"/>
            <a:ext cx="41788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Metode Perhitungan Indeks Harga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0" y="1123950"/>
            <a:ext cx="0" cy="32004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05654" y="1157253"/>
            <a:ext cx="2476346" cy="3167097"/>
            <a:chOff x="5867400" y="819150"/>
            <a:chExt cx="2590800" cy="33134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819150"/>
              <a:ext cx="2590800" cy="33001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67400" y="3891126"/>
              <a:ext cx="2590800" cy="241501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900" i="1" dirty="0"/>
                <a:t>Louis Étienne </a:t>
              </a:r>
              <a:r>
                <a:rPr lang="en-US" sz="900" i="1" dirty="0" err="1"/>
                <a:t>Laspeyres</a:t>
              </a:r>
              <a:r>
                <a:rPr lang="en-US" sz="900" i="1" dirty="0"/>
                <a:t> (1834–1913)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799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542" y="819150"/>
            <a:ext cx="360525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Inflasi</a:t>
            </a:r>
            <a:r>
              <a:rPr lang="en-US" sz="2200" b="1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</a:t>
            </a:r>
            <a:r>
              <a:rPr lang="en-US" sz="2200" dirty="0" err="1"/>
              <a:t>perekonomian</a:t>
            </a:r>
            <a:r>
              <a:rPr lang="en-US" sz="2200" dirty="0"/>
              <a:t> di </a:t>
            </a:r>
            <a:r>
              <a:rPr lang="en-US" sz="2200" dirty="0" err="1"/>
              <a:t>mana</a:t>
            </a:r>
            <a:r>
              <a:rPr lang="en-US" sz="2200" dirty="0"/>
              <a:t> </a:t>
            </a:r>
            <a:r>
              <a:rPr lang="en-US" sz="2200" dirty="0" err="1"/>
              <a:t>harga-harga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 smtClean="0"/>
              <a:t>umum</a:t>
            </a:r>
            <a:r>
              <a:rPr lang="en-US" sz="2200" dirty="0" smtClean="0"/>
              <a:t> </a:t>
            </a:r>
            <a:r>
              <a:rPr lang="en-US" sz="2200" dirty="0" err="1" smtClean="0"/>
              <a:t>mengalami</a:t>
            </a:r>
            <a:r>
              <a:rPr lang="en-US" sz="2200" dirty="0" smtClean="0"/>
              <a:t> </a:t>
            </a:r>
            <a:r>
              <a:rPr lang="en-US" sz="2200" dirty="0" err="1"/>
              <a:t>kenaikan</a:t>
            </a:r>
            <a:r>
              <a:rPr lang="en-US" sz="2200" dirty="0"/>
              <a:t>. </a:t>
            </a:r>
            <a:r>
              <a:rPr lang="en-US" sz="2200" dirty="0" err="1"/>
              <a:t>Inflasi</a:t>
            </a:r>
            <a:r>
              <a:rPr lang="en-US" sz="2200" dirty="0"/>
              <a:t> </a:t>
            </a:r>
            <a:r>
              <a:rPr lang="en-US" sz="2200" dirty="0" err="1"/>
              <a:t>disebabkan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kenaikan</a:t>
            </a:r>
            <a:r>
              <a:rPr lang="en-US" sz="2200" dirty="0"/>
              <a:t> </a:t>
            </a:r>
            <a:r>
              <a:rPr lang="en-US" sz="2200" dirty="0" err="1"/>
              <a:t>permintaan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kenaikan</a:t>
            </a:r>
            <a:r>
              <a:rPr lang="en-US" sz="2200" dirty="0"/>
              <a:t> </a:t>
            </a:r>
            <a:r>
              <a:rPr lang="en-US" sz="2200" dirty="0" err="1" smtClean="0"/>
              <a:t>biaya</a:t>
            </a:r>
            <a:r>
              <a:rPr lang="en-US" sz="2200" dirty="0" smtClean="0"/>
              <a:t> </a:t>
            </a:r>
            <a:r>
              <a:rPr lang="en-US" sz="2200" dirty="0" err="1" smtClean="0"/>
              <a:t>produksi</a:t>
            </a:r>
            <a:r>
              <a:rPr lang="en-US" sz="2200" dirty="0"/>
              <a:t>.</a:t>
            </a:r>
          </a:p>
        </p:txBody>
      </p:sp>
      <p:pic>
        <p:nvPicPr>
          <p:cNvPr id="1026" name="Picture 2" descr="D:\PPT Ekonomi XI new\httpswww.flickr.comphotosthedadys3218298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75" y="1412193"/>
            <a:ext cx="3909125" cy="2607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4552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39394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Pengertian dan Penyebab Inflasi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1047750"/>
            <a:ext cx="0" cy="34185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656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442" y="1463685"/>
            <a:ext cx="5370558" cy="2327265"/>
            <a:chOff x="344442" y="1311285"/>
            <a:chExt cx="5370558" cy="2327265"/>
          </a:xfrm>
        </p:grpSpPr>
        <p:sp>
          <p:nvSpPr>
            <p:cNvPr id="8" name="Rounded Rectangle 7"/>
            <p:cNvSpPr/>
            <p:nvPr/>
          </p:nvSpPr>
          <p:spPr>
            <a:xfrm>
              <a:off x="344442" y="1362075"/>
              <a:ext cx="5370558" cy="2276475"/>
            </a:xfrm>
            <a:prstGeom prst="roundRect">
              <a:avLst>
                <a:gd name="adj" fmla="val 8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1311285"/>
              <a:ext cx="4297210" cy="2251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sz="2400" dirty="0"/>
                <a:t>Ada tiga teori yang membahas mengapa inflasi itu terjadi, yaitu teori kuantitas, </a:t>
              </a:r>
              <a:r>
                <a:rPr lang="sv-SE" sz="2400" dirty="0" smtClean="0"/>
                <a:t>teori Keynes</a:t>
              </a:r>
              <a:r>
                <a:rPr lang="sv-SE" sz="2400" dirty="0"/>
                <a:t>, dan teori struktural.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r="3070"/>
          <a:stretch/>
        </p:blipFill>
        <p:spPr bwMode="auto">
          <a:xfrm>
            <a:off x="5334000" y="952500"/>
            <a:ext cx="2806700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4552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39394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Pengertian dan Penyebab Inflasi</a:t>
            </a:r>
          </a:p>
        </p:txBody>
      </p:sp>
    </p:spTree>
    <p:extLst>
      <p:ext uri="{BB962C8B-B14F-4D97-AF65-F5344CB8AC3E}">
        <p14:creationId xmlns:p14="http://schemas.microsoft.com/office/powerpoint/2010/main" val="249970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PT Ekonomi XI new\httpspixabay.comidemas-bullion-ing-emas-batangan-295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423462"/>
            <a:ext cx="3479800" cy="2392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819150"/>
            <a:ext cx="3810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/>
              <a:t>Berdasarkan</a:t>
            </a:r>
            <a:r>
              <a:rPr lang="en-US" sz="1800" b="1" dirty="0"/>
              <a:t> </a:t>
            </a:r>
            <a:r>
              <a:rPr lang="en-US" sz="1800" b="1" dirty="0" err="1"/>
              <a:t>tingkat</a:t>
            </a:r>
            <a:r>
              <a:rPr lang="en-US" sz="1800" b="1" dirty="0"/>
              <a:t> </a:t>
            </a:r>
            <a:r>
              <a:rPr lang="en-US" sz="1800" b="1" dirty="0" err="1"/>
              <a:t>keparahannya</a:t>
            </a:r>
            <a:r>
              <a:rPr lang="en-US" sz="1800" b="1" dirty="0"/>
              <a:t>, </a:t>
            </a:r>
            <a:r>
              <a:rPr lang="en-US" sz="1800" dirty="0" err="1"/>
              <a:t>inflasi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dibedakan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 smtClean="0"/>
              <a:t>inflasi</a:t>
            </a:r>
            <a:r>
              <a:rPr lang="en-US" sz="1800" dirty="0" smtClean="0"/>
              <a:t> </a:t>
            </a:r>
            <a:r>
              <a:rPr lang="en-US" sz="1800" dirty="0" err="1" smtClean="0"/>
              <a:t>ringan</a:t>
            </a:r>
            <a:r>
              <a:rPr lang="en-US" sz="1800" dirty="0"/>
              <a:t>, </a:t>
            </a:r>
            <a:r>
              <a:rPr lang="en-US" sz="1800" dirty="0" err="1"/>
              <a:t>sedang</a:t>
            </a:r>
            <a:r>
              <a:rPr lang="en-US" sz="1800" dirty="0"/>
              <a:t>, </a:t>
            </a:r>
            <a:r>
              <a:rPr lang="en-US" sz="1800" dirty="0" err="1"/>
              <a:t>berat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berat</a:t>
            </a:r>
            <a:r>
              <a:rPr lang="en-US" sz="1800" dirty="0" smtClean="0"/>
              <a:t>.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/>
              <a:t>Berdasarkan</a:t>
            </a:r>
            <a:r>
              <a:rPr lang="en-US" sz="1800" b="1" dirty="0"/>
              <a:t> </a:t>
            </a:r>
            <a:r>
              <a:rPr lang="en-US" sz="1800" b="1" dirty="0" err="1"/>
              <a:t>sumbernya</a:t>
            </a:r>
            <a:r>
              <a:rPr lang="en-US" sz="1800" b="1" dirty="0" smtClean="0"/>
              <a:t>,            </a:t>
            </a:r>
            <a:r>
              <a:rPr lang="en-US" sz="1800" dirty="0" err="1"/>
              <a:t>inflasi</a:t>
            </a:r>
            <a:r>
              <a:rPr lang="en-US" sz="1800" dirty="0"/>
              <a:t> </a:t>
            </a:r>
            <a:r>
              <a:rPr lang="en-US" sz="1800" dirty="0" err="1"/>
              <a:t>dibedakan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inflasi</a:t>
            </a:r>
            <a:r>
              <a:rPr lang="en-US" sz="1800" dirty="0"/>
              <a:t> yang </a:t>
            </a:r>
            <a:r>
              <a:rPr lang="en-US" sz="1800" dirty="0" err="1" smtClean="0"/>
              <a:t>bersumber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negeri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inflasi</a:t>
            </a:r>
            <a:r>
              <a:rPr lang="en-US" sz="1800" dirty="0"/>
              <a:t> yang </a:t>
            </a:r>
            <a:r>
              <a:rPr lang="en-US" sz="1800" dirty="0" err="1"/>
              <a:t>bersumber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negeri</a:t>
            </a:r>
            <a:r>
              <a:rPr lang="en-US" sz="1800" dirty="0"/>
              <a:t>.</a:t>
            </a:r>
          </a:p>
        </p:txBody>
      </p:sp>
      <p:sp>
        <p:nvSpPr>
          <p:cNvPr id="6" name="Pentagon 5"/>
          <p:cNvSpPr/>
          <p:nvPr/>
        </p:nvSpPr>
        <p:spPr>
          <a:xfrm>
            <a:off x="629420" y="231371"/>
            <a:ext cx="29519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224115"/>
            <a:ext cx="22381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Jenis -Jenis Inflasi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971550"/>
            <a:ext cx="0" cy="361235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33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383</Words>
  <Application>Microsoft Office PowerPoint</Application>
  <PresentationFormat>On-screen Show (16:9)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EASYMEDIA</dc:creator>
  <cp:lastModifiedBy>Elisa Putri Andini</cp:lastModifiedBy>
  <cp:revision>45</cp:revision>
  <dcterms:created xsi:type="dcterms:W3CDTF">2017-07-05T03:57:57Z</dcterms:created>
  <dcterms:modified xsi:type="dcterms:W3CDTF">2017-08-11T08:03:09Z</dcterms:modified>
</cp:coreProperties>
</file>