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5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8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5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3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1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00" y="-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487E5-50BA-4B53-B37F-4F549EE5BF0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FFD745-DF36-408D-8B99-7BF9945A5011}" type="pres">
      <dgm:prSet presAssocID="{19C487E5-50BA-4B53-B37F-4F549EE5BF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C219589-C372-4718-8753-E8C171BBC6DF}" type="presOf" srcId="{19C487E5-50BA-4B53-B37F-4F549EE5BF0E}" destId="{53FFD745-DF36-408D-8B99-7BF9945A50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2FE38C-FA26-425F-B947-5F2AFB5211A1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6B3FFB-693E-4475-898C-4B876CE88807}" type="pres">
      <dgm:prSet presAssocID="{142FE38C-FA26-425F-B947-5F2AFB521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B9BCC2A-2EC9-4F04-915F-A8CF8BACCA1D}" type="presOf" srcId="{142FE38C-FA26-425F-B947-5F2AFB5211A1}" destId="{AE6B3FFB-693E-4475-898C-4B876CE888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477F-F494-412A-B7F8-6677EE05027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3436-D1CD-4176-9C67-BA95D67E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1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477F-F494-412A-B7F8-6677EE05027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3436-D1CD-4176-9C67-BA95D67E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477F-F494-412A-B7F8-6677EE05027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3436-D1CD-4176-9C67-BA95D67E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2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477F-F494-412A-B7F8-6677EE05027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3436-D1CD-4176-9C67-BA95D67E03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44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8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0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1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477F-F494-412A-B7F8-6677EE05027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3436-D1CD-4176-9C67-BA95D67E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7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477F-F494-412A-B7F8-6677EE05027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3436-D1CD-4176-9C67-BA95D67E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5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8" indent="0">
              <a:buNone/>
              <a:defRPr sz="1400" b="1"/>
            </a:lvl6pPr>
            <a:lvl7pPr marL="2448885" indent="0">
              <a:buNone/>
              <a:defRPr sz="1400" b="1"/>
            </a:lvl7pPr>
            <a:lvl8pPr marL="2857033" indent="0">
              <a:buNone/>
              <a:defRPr sz="1400" b="1"/>
            </a:lvl8pPr>
            <a:lvl9pPr marL="326518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5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8" indent="0">
              <a:buNone/>
              <a:defRPr sz="1400" b="1"/>
            </a:lvl6pPr>
            <a:lvl7pPr marL="2448885" indent="0">
              <a:buNone/>
              <a:defRPr sz="1400" b="1"/>
            </a:lvl7pPr>
            <a:lvl8pPr marL="2857033" indent="0">
              <a:buNone/>
              <a:defRPr sz="1400" b="1"/>
            </a:lvl8pPr>
            <a:lvl9pPr marL="326518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477F-F494-412A-B7F8-6677EE05027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3436-D1CD-4176-9C67-BA95D67E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7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477F-F494-412A-B7F8-6677EE05027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3436-D1CD-4176-9C67-BA95D67E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2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477F-F494-412A-B7F8-6677EE05027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3436-D1CD-4176-9C67-BA95D67E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48" indent="0">
              <a:buNone/>
              <a:defRPr sz="1100"/>
            </a:lvl2pPr>
            <a:lvl3pPr marL="816295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8" indent="0">
              <a:buNone/>
              <a:defRPr sz="800"/>
            </a:lvl6pPr>
            <a:lvl7pPr marL="2448885" indent="0">
              <a:buNone/>
              <a:defRPr sz="800"/>
            </a:lvl7pPr>
            <a:lvl8pPr marL="2857033" indent="0">
              <a:buNone/>
              <a:defRPr sz="800"/>
            </a:lvl8pPr>
            <a:lvl9pPr marL="326518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477F-F494-412A-B7F8-6677EE05027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3436-D1CD-4176-9C67-BA95D67E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5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8" indent="0">
              <a:buNone/>
              <a:defRPr sz="1800"/>
            </a:lvl6pPr>
            <a:lvl7pPr marL="2448885" indent="0">
              <a:buNone/>
              <a:defRPr sz="1800"/>
            </a:lvl7pPr>
            <a:lvl8pPr marL="2857033" indent="0">
              <a:buNone/>
              <a:defRPr sz="1800"/>
            </a:lvl8pPr>
            <a:lvl9pPr marL="326518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48" indent="0">
              <a:buNone/>
              <a:defRPr sz="1100"/>
            </a:lvl2pPr>
            <a:lvl3pPr marL="816295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8" indent="0">
              <a:buNone/>
              <a:defRPr sz="800"/>
            </a:lvl6pPr>
            <a:lvl7pPr marL="2448885" indent="0">
              <a:buNone/>
              <a:defRPr sz="800"/>
            </a:lvl7pPr>
            <a:lvl8pPr marL="2857033" indent="0">
              <a:buNone/>
              <a:defRPr sz="800"/>
            </a:lvl8pPr>
            <a:lvl9pPr marL="326518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477F-F494-412A-B7F8-6677EE05027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3436-D1CD-4176-9C67-BA95D67E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9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81629" tIns="40815" rIns="81629" bIns="408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3"/>
          </a:xfrm>
          <a:prstGeom prst="rect">
            <a:avLst/>
          </a:prstGeom>
        </p:spPr>
        <p:txBody>
          <a:bodyPr vert="horz" lIns="81629" tIns="40815" rIns="81629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29" tIns="40815" rIns="81629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6477F-F494-412A-B7F8-6677EE05027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29" tIns="40815" rIns="81629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29" tIns="40815" rIns="81629" bIns="408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23436-D1CD-4176-9C67-BA95D67E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11" indent="-306111" algn="l" defTabSz="81629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40" indent="-255093" algn="l" defTabSz="816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69" indent="-204073" algn="l" defTabSz="816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17" indent="-204073" algn="l" defTabSz="816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64" indent="-204073" algn="l" defTabSz="816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12" indent="-204073" algn="l" defTabSz="816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0" indent="-204073" algn="l" defTabSz="816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7" indent="-204073" algn="l" defTabSz="816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4" indent="-204073" algn="l" defTabSz="816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5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8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5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3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1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PT Ekonomi XI new\gambar ekonomi\shutterstock_2515946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03" r="-1" b="17407"/>
          <a:stretch/>
        </p:blipFill>
        <p:spPr bwMode="auto">
          <a:xfrm>
            <a:off x="0" y="0"/>
            <a:ext cx="9144000" cy="479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allelogram 8"/>
          <p:cNvSpPr/>
          <p:nvPr/>
        </p:nvSpPr>
        <p:spPr>
          <a:xfrm>
            <a:off x="816308" y="405115"/>
            <a:ext cx="5508292" cy="741351"/>
          </a:xfrm>
          <a:prstGeom prst="parallelogram">
            <a:avLst>
              <a:gd name="adj" fmla="val 45313"/>
            </a:avLst>
          </a:prstGeom>
          <a:solidFill>
            <a:srgbClr val="FFFFCC">
              <a:alpha val="9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304800" y="133350"/>
            <a:ext cx="1295400" cy="1295400"/>
          </a:xfrm>
          <a:prstGeom prst="flowChartDecision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9045" y="416064"/>
            <a:ext cx="53937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>
                <a:solidFill>
                  <a:schemeClr val="accent5">
                    <a:lumMod val="75000"/>
                  </a:schemeClr>
                </a:solidFill>
              </a:rPr>
              <a:t>Ketenagakerjaan</a:t>
            </a:r>
            <a:endParaRPr lang="en-US" sz="4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2" descr="C:\Users\ku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150"/>
            <a:ext cx="905254" cy="82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63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895350"/>
            <a:ext cx="3657601" cy="3410977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 err="1"/>
              <a:t>Empat</a:t>
            </a:r>
            <a:r>
              <a:rPr lang="en-US" sz="2100" dirty="0"/>
              <a:t> </a:t>
            </a:r>
            <a:r>
              <a:rPr lang="en-US" sz="2100" dirty="0" err="1"/>
              <a:t>jenis</a:t>
            </a:r>
            <a:r>
              <a:rPr lang="en-US" sz="2100" dirty="0"/>
              <a:t> </a:t>
            </a:r>
            <a:r>
              <a:rPr lang="en-US" sz="2100" dirty="0" err="1"/>
              <a:t>pengangguran</a:t>
            </a:r>
            <a:r>
              <a:rPr lang="en-US" sz="2100" dirty="0"/>
              <a:t> </a:t>
            </a:r>
            <a:r>
              <a:rPr lang="en-US" sz="2100" dirty="0" err="1"/>
              <a:t>dilihat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faktor</a:t>
            </a:r>
            <a:r>
              <a:rPr lang="en-US" sz="2100" dirty="0"/>
              <a:t> </a:t>
            </a:r>
            <a:r>
              <a:rPr lang="en-US" sz="2100" dirty="0" err="1"/>
              <a:t>penyebabnya</a:t>
            </a:r>
            <a:r>
              <a:rPr lang="en-US" sz="2100" dirty="0"/>
              <a:t> </a:t>
            </a:r>
            <a:r>
              <a:rPr lang="en-US" sz="2100" dirty="0" err="1"/>
              <a:t>adalah</a:t>
            </a:r>
            <a:r>
              <a:rPr lang="en-US" sz="2100" dirty="0"/>
              <a:t> </a:t>
            </a:r>
            <a:r>
              <a:rPr lang="en-US" sz="2100" dirty="0" err="1"/>
              <a:t>pengangguran</a:t>
            </a:r>
            <a:r>
              <a:rPr lang="en-US" sz="2100" dirty="0"/>
              <a:t> </a:t>
            </a:r>
            <a:r>
              <a:rPr lang="en-US" sz="2100" dirty="0" err="1" smtClean="0"/>
              <a:t>konjungtur</a:t>
            </a:r>
            <a:r>
              <a:rPr lang="en-US" sz="2100" dirty="0" smtClean="0"/>
              <a:t>/</a:t>
            </a:r>
            <a:r>
              <a:rPr lang="en-US" sz="2100" dirty="0" err="1" smtClean="0"/>
              <a:t>siklis</a:t>
            </a:r>
            <a:r>
              <a:rPr lang="en-US" sz="2100" dirty="0"/>
              <a:t>, </a:t>
            </a:r>
            <a:r>
              <a:rPr lang="en-US" sz="2100" dirty="0" err="1"/>
              <a:t>pengangguran</a:t>
            </a:r>
            <a:r>
              <a:rPr lang="en-US" sz="2100" dirty="0"/>
              <a:t> </a:t>
            </a:r>
            <a:r>
              <a:rPr lang="en-US" sz="2100" dirty="0" err="1" smtClean="0"/>
              <a:t>struktural</a:t>
            </a:r>
            <a:r>
              <a:rPr lang="en-US" sz="2100" dirty="0" smtClean="0"/>
              <a:t>, </a:t>
            </a:r>
            <a:r>
              <a:rPr lang="en-US" sz="2100" dirty="0" err="1" smtClean="0"/>
              <a:t>pengangguran</a:t>
            </a:r>
            <a:r>
              <a:rPr lang="en-US" sz="2100" dirty="0" smtClean="0"/>
              <a:t> </a:t>
            </a:r>
            <a:r>
              <a:rPr lang="en-US" sz="2100" dirty="0" err="1"/>
              <a:t>friksional</a:t>
            </a:r>
            <a:r>
              <a:rPr lang="en-US" sz="2100" dirty="0"/>
              <a:t>,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pengangguran</a:t>
            </a:r>
            <a:r>
              <a:rPr lang="en-US" sz="2100" dirty="0"/>
              <a:t> </a:t>
            </a:r>
            <a:r>
              <a:rPr lang="en-US" sz="2100" dirty="0" err="1"/>
              <a:t>musiman</a:t>
            </a:r>
            <a:r>
              <a:rPr lang="en-US" sz="2100" dirty="0"/>
              <a:t>.</a:t>
            </a:r>
          </a:p>
        </p:txBody>
      </p:sp>
      <p:pic>
        <p:nvPicPr>
          <p:cNvPr id="3" name="Picture 2" descr="D:\PPT Ekonomi XI new\gambar ekonomi\shutterstock_232501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75388"/>
            <a:ext cx="41148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3"/>
          <p:cNvSpPr/>
          <p:nvPr/>
        </p:nvSpPr>
        <p:spPr>
          <a:xfrm>
            <a:off x="629420" y="231371"/>
            <a:ext cx="23423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931422" y="224115"/>
            <a:ext cx="18465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Pengangguran</a:t>
            </a:r>
            <a:endParaRPr lang="en-US" sz="22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1047750"/>
            <a:ext cx="0" cy="318237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53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PT Ekonomi XI new\gambar ekonomi\shutterstock_365033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00150"/>
            <a:ext cx="4286494" cy="2887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3"/>
          <p:cNvSpPr/>
          <p:nvPr/>
        </p:nvSpPr>
        <p:spPr>
          <a:xfrm>
            <a:off x="629420" y="231371"/>
            <a:ext cx="23423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931422" y="224115"/>
            <a:ext cx="18465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Pengangguran</a:t>
            </a:r>
            <a:endParaRPr lang="en-US" sz="2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1047750"/>
            <a:ext cx="3657600" cy="3200400"/>
            <a:chOff x="304800" y="1299592"/>
            <a:chExt cx="3657600" cy="32004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304800" y="1299592"/>
              <a:ext cx="3657600" cy="3200400"/>
            </a:xfrm>
            <a:prstGeom prst="roundRect">
              <a:avLst>
                <a:gd name="adj" fmla="val 5919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1885" y="1361436"/>
              <a:ext cx="3288115" cy="3062356"/>
            </a:xfrm>
            <a:prstGeom prst="rect">
              <a:avLst/>
            </a:prstGeom>
            <a:noFill/>
          </p:spPr>
          <p:txBody>
            <a:bodyPr wrap="square" lIns="67163" tIns="33581" rIns="67163" bIns="3358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b="1" dirty="0" err="1"/>
                <a:t>Tiga</a:t>
              </a:r>
              <a:r>
                <a:rPr lang="en-US" sz="2200" b="1" dirty="0"/>
                <a:t> </a:t>
              </a:r>
              <a:r>
                <a:rPr lang="en-US" sz="2200" b="1" dirty="0" err="1"/>
                <a:t>jenis</a:t>
              </a:r>
              <a:r>
                <a:rPr lang="en-US" sz="2200" b="1" dirty="0"/>
                <a:t> </a:t>
              </a:r>
              <a:r>
                <a:rPr lang="en-US" sz="2200" b="1" dirty="0" err="1"/>
                <a:t>pengangguran</a:t>
              </a:r>
              <a:r>
                <a:rPr lang="en-US" sz="2200" b="1" dirty="0"/>
                <a:t> </a:t>
              </a:r>
              <a:r>
                <a:rPr lang="en-US" sz="2200" b="1" dirty="0" smtClean="0"/>
                <a:t> </a:t>
              </a:r>
              <a:r>
                <a:rPr lang="en-US" sz="2200" dirty="0" err="1" smtClean="0"/>
                <a:t>dilihat</a:t>
              </a:r>
              <a:r>
                <a:rPr lang="en-US" sz="2200" dirty="0" smtClean="0"/>
                <a:t> </a:t>
              </a:r>
              <a:r>
                <a:rPr lang="en-US" sz="2200" dirty="0" err="1"/>
                <a:t>dari</a:t>
              </a:r>
              <a:r>
                <a:rPr lang="en-US" sz="2200" dirty="0"/>
                <a:t> </a:t>
              </a:r>
              <a:r>
                <a:rPr lang="en-US" sz="2200" dirty="0" err="1"/>
                <a:t>lamanya</a:t>
              </a:r>
              <a:r>
                <a:rPr lang="en-US" sz="2200" dirty="0"/>
                <a:t> </a:t>
              </a:r>
              <a:r>
                <a:rPr lang="en-US" sz="2200" dirty="0" err="1"/>
                <a:t>bekerja</a:t>
              </a:r>
              <a:r>
                <a:rPr lang="en-US" sz="2200" dirty="0"/>
                <a:t> </a:t>
              </a:r>
              <a:r>
                <a:rPr lang="en-US" sz="2200" dirty="0" err="1"/>
                <a:t>adalah</a:t>
              </a:r>
              <a:r>
                <a:rPr lang="en-US" sz="2200" dirty="0"/>
                <a:t> </a:t>
              </a:r>
              <a:r>
                <a:rPr lang="en-US" sz="2200" dirty="0" err="1"/>
                <a:t>pengangguran</a:t>
              </a:r>
              <a:r>
                <a:rPr lang="en-US" sz="2200" dirty="0"/>
                <a:t> </a:t>
              </a:r>
              <a:r>
                <a:rPr lang="en-US" sz="2200" dirty="0" err="1"/>
                <a:t>terbuka</a:t>
              </a:r>
              <a:r>
                <a:rPr lang="en-US" sz="2200" dirty="0"/>
                <a:t>, </a:t>
              </a:r>
              <a:r>
                <a:rPr lang="en-US" sz="2200" dirty="0" err="1"/>
                <a:t>pengangguran</a:t>
              </a:r>
              <a:r>
                <a:rPr lang="en-US" sz="2200" dirty="0"/>
                <a:t> </a:t>
              </a:r>
              <a:r>
                <a:rPr lang="en-US" sz="2200" dirty="0" err="1"/>
                <a:t>terselubung</a:t>
              </a:r>
              <a:r>
                <a:rPr lang="en-US" sz="2200" dirty="0"/>
                <a:t>, </a:t>
              </a:r>
              <a:r>
                <a:rPr lang="en-US" sz="2200" dirty="0" err="1"/>
                <a:t>dan</a:t>
              </a:r>
              <a:r>
                <a:rPr lang="en-US" sz="2200" dirty="0"/>
                <a:t> </a:t>
              </a:r>
              <a:r>
                <a:rPr lang="en-US" sz="2200" dirty="0" err="1"/>
                <a:t>setengah</a:t>
              </a:r>
              <a:r>
                <a:rPr lang="en-US" sz="2200" dirty="0"/>
                <a:t> </a:t>
              </a:r>
              <a:r>
                <a:rPr lang="en-US" sz="2200" dirty="0" err="1"/>
                <a:t>menganggur</a:t>
              </a:r>
              <a:r>
                <a:rPr lang="en-US" sz="22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177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19150"/>
            <a:ext cx="2971800" cy="3713431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Dampak</a:t>
            </a:r>
            <a:r>
              <a:rPr lang="en-US" sz="2000" b="1" dirty="0"/>
              <a:t> </a:t>
            </a:r>
            <a:r>
              <a:rPr lang="en-US" sz="2000" b="1" dirty="0" err="1"/>
              <a:t>pengangguran</a:t>
            </a:r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/>
              <a:t>menurunnya</a:t>
            </a:r>
            <a:r>
              <a:rPr lang="en-US" sz="2000" dirty="0"/>
              <a:t> </a:t>
            </a:r>
            <a:r>
              <a:rPr lang="en-US" sz="2000" dirty="0" err="1"/>
              <a:t>pendapatan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per </a:t>
            </a:r>
            <a:r>
              <a:rPr lang="en-US" sz="2000" dirty="0" err="1"/>
              <a:t>kapita</a:t>
            </a:r>
            <a:r>
              <a:rPr lang="en-US" sz="2000" dirty="0"/>
              <a:t>, </a:t>
            </a:r>
            <a:r>
              <a:rPr lang="en-US" sz="2000" dirty="0" err="1"/>
              <a:t>menurunnya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err="1"/>
              <a:t>penerimaan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,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psikologis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.</a:t>
            </a:r>
          </a:p>
        </p:txBody>
      </p:sp>
      <p:pic>
        <p:nvPicPr>
          <p:cNvPr id="3" name="Picture 2" descr="D:\PPT Ekonomi XI new\gambar ekonomi\shutterstock_614148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32621"/>
            <a:ext cx="4419600" cy="2991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3"/>
          <p:cNvSpPr/>
          <p:nvPr/>
        </p:nvSpPr>
        <p:spPr>
          <a:xfrm>
            <a:off x="629420" y="231371"/>
            <a:ext cx="23423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931422" y="224115"/>
            <a:ext cx="18465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Pengangguran</a:t>
            </a:r>
            <a:endParaRPr lang="en-US" sz="22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33800" y="1047750"/>
            <a:ext cx="0" cy="34668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046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>
            <a:off x="629420" y="231371"/>
            <a:ext cx="2418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990600" y="224115"/>
            <a:ext cx="17659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/>
              <a:t>PETA KONSEP</a:t>
            </a:r>
            <a:endParaRPr lang="en-US" sz="2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447800" y="285750"/>
            <a:ext cx="5715000" cy="4323588"/>
            <a:chOff x="1447800" y="361950"/>
            <a:chExt cx="5715000" cy="432358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2"/>
            <a:stretch/>
          </p:blipFill>
          <p:spPr bwMode="auto">
            <a:xfrm>
              <a:off x="1447800" y="1882140"/>
              <a:ext cx="5715000" cy="2803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40" b="45022"/>
            <a:stretch/>
          </p:blipFill>
          <p:spPr bwMode="auto">
            <a:xfrm>
              <a:off x="4913376" y="361950"/>
              <a:ext cx="2249424" cy="2369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1867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562" y="285750"/>
            <a:ext cx="8072439" cy="3810000"/>
            <a:chOff x="309562" y="365552"/>
            <a:chExt cx="8072439" cy="3810000"/>
          </a:xfrm>
        </p:grpSpPr>
        <p:sp>
          <p:nvSpPr>
            <p:cNvPr id="6" name="Isosceles Triangle 5"/>
            <p:cNvSpPr/>
            <p:nvPr/>
          </p:nvSpPr>
          <p:spPr>
            <a:xfrm rot="10800000">
              <a:off x="309562" y="900974"/>
              <a:ext cx="660770" cy="57657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464" y="666750"/>
              <a:ext cx="7901537" cy="350880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7"/>
            <p:cNvSpPr/>
            <p:nvPr/>
          </p:nvSpPr>
          <p:spPr>
            <a:xfrm>
              <a:off x="309563" y="365552"/>
              <a:ext cx="3729037" cy="5751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61962" y="329925"/>
            <a:ext cx="325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 Pembelajaran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923" y="895350"/>
            <a:ext cx="77400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Dengan mempelajari bab ini, Anda diharapkan mampu: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menjelaskan pengertian ketenagakerjaan, kesempatan kerja, tenaga kerja,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angkatan kerja;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menjelaskan cara meningkatkan kualitas tenaga kerja;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menjelaskan sistem pengupahan dan penggajian yang berlaku di Indonesia;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menjelaskan penyebab pengangguran; dan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menjelaskan dampak negatif pengangguran dan cara mengatasi masalah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pengangguran di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Indonesia.</a:t>
            </a:r>
          </a:p>
        </p:txBody>
      </p:sp>
    </p:spTree>
    <p:extLst>
      <p:ext uri="{BB962C8B-B14F-4D97-AF65-F5344CB8AC3E}">
        <p14:creationId xmlns:p14="http://schemas.microsoft.com/office/powerpoint/2010/main" val="3086419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950"/>
            <a:ext cx="7620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2150"/>
            <a:ext cx="7620000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932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24552"/>
            <a:ext cx="7848600" cy="1175814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Undang-Undang</a:t>
            </a:r>
            <a:r>
              <a:rPr lang="en-US" b="1" dirty="0"/>
              <a:t> </a:t>
            </a:r>
            <a:r>
              <a:rPr lang="en-US" b="1" dirty="0" err="1"/>
              <a:t>Republik</a:t>
            </a:r>
            <a:r>
              <a:rPr lang="en-US" b="1" dirty="0"/>
              <a:t> Indonesia </a:t>
            </a:r>
            <a:r>
              <a:rPr lang="en-US" b="1" dirty="0" err="1"/>
              <a:t>Nomor</a:t>
            </a:r>
            <a:r>
              <a:rPr lang="en-US" b="1" dirty="0"/>
              <a:t> 13 </a:t>
            </a:r>
            <a:r>
              <a:rPr lang="en-US" b="1" dirty="0" err="1"/>
              <a:t>Tahun</a:t>
            </a:r>
            <a:r>
              <a:rPr lang="en-US" b="1" dirty="0"/>
              <a:t> 2003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Ketenagakerjaan</a:t>
            </a:r>
            <a:r>
              <a:rPr lang="en-US" b="1" dirty="0"/>
              <a:t>, </a:t>
            </a:r>
            <a:r>
              <a:rPr lang="en-US" b="1" dirty="0" err="1"/>
              <a:t>disebutkan</a:t>
            </a:r>
            <a:r>
              <a:rPr lang="en-US" b="1" dirty="0"/>
              <a:t> </a:t>
            </a:r>
            <a:r>
              <a:rPr lang="en-US" b="1" dirty="0" err="1"/>
              <a:t>ketenagakerjaan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segala</a:t>
            </a:r>
            <a:r>
              <a:rPr lang="en-US" b="1" dirty="0"/>
              <a:t> </a:t>
            </a:r>
            <a:r>
              <a:rPr lang="en-US" b="1" dirty="0" err="1"/>
              <a:t>hal</a:t>
            </a:r>
            <a:r>
              <a:rPr lang="en-US" b="1" dirty="0"/>
              <a:t> yang </a:t>
            </a:r>
            <a:r>
              <a:rPr lang="en-US" b="1" dirty="0" err="1"/>
              <a:t>berhubungan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sebelum</a:t>
            </a:r>
            <a:r>
              <a:rPr lang="en-US" b="1" dirty="0"/>
              <a:t>, </a:t>
            </a:r>
            <a:r>
              <a:rPr lang="en-US" b="1" dirty="0" err="1"/>
              <a:t>selama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sesudah</a:t>
            </a:r>
            <a:r>
              <a:rPr lang="en-US" b="1" dirty="0"/>
              <a:t> </a:t>
            </a:r>
            <a:r>
              <a:rPr lang="en-US" b="1" dirty="0" err="1"/>
              <a:t>masa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62373406"/>
              </p:ext>
            </p:extLst>
          </p:nvPr>
        </p:nvGraphicFramePr>
        <p:xfrm>
          <a:off x="759333" y="-1390650"/>
          <a:ext cx="3243612" cy="59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1976009"/>
            <a:ext cx="4267200" cy="2653141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pula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angkatan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angkatan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  <a:r>
              <a:rPr lang="en-US" dirty="0" err="1" smtClean="0"/>
              <a:t>Angkatan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(15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), </a:t>
            </a:r>
            <a:r>
              <a:rPr lang="en-US" dirty="0" err="1"/>
              <a:t>baik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.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produktif</a:t>
            </a:r>
            <a:r>
              <a:rPr lang="en-US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"/>
          <a:stretch/>
        </p:blipFill>
        <p:spPr bwMode="auto">
          <a:xfrm>
            <a:off x="4938967" y="2123066"/>
            <a:ext cx="3595433" cy="2353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>
            <a:off x="629420" y="231371"/>
            <a:ext cx="4171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90600" y="224115"/>
            <a:ext cx="34755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Pengertian</a:t>
            </a:r>
            <a:r>
              <a:rPr lang="en-US" sz="2200" b="1" dirty="0"/>
              <a:t> </a:t>
            </a:r>
            <a:r>
              <a:rPr lang="en-US" sz="2200" b="1" dirty="0" err="1"/>
              <a:t>Ketenagakerjaan</a:t>
            </a:r>
            <a:endParaRPr lang="en-US" sz="2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2163837"/>
            <a:ext cx="0" cy="246531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52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1428750"/>
            <a:ext cx="4495800" cy="2297914"/>
            <a:chOff x="304800" y="1567044"/>
            <a:chExt cx="4495800" cy="2297914"/>
          </a:xfrm>
        </p:grpSpPr>
        <p:sp>
          <p:nvSpPr>
            <p:cNvPr id="2" name="Rounded Rectangle 1"/>
            <p:cNvSpPr/>
            <p:nvPr/>
          </p:nvSpPr>
          <p:spPr>
            <a:xfrm>
              <a:off x="304800" y="1581149"/>
              <a:ext cx="4495800" cy="2283809"/>
            </a:xfrm>
            <a:prstGeom prst="roundRect">
              <a:avLst>
                <a:gd name="adj" fmla="val 798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21885" y="1567044"/>
              <a:ext cx="4050115" cy="2283809"/>
            </a:xfrm>
            <a:prstGeom prst="rect">
              <a:avLst/>
            </a:prstGeom>
          </p:spPr>
          <p:txBody>
            <a:bodyPr wrap="square" lIns="67163" tIns="33581" rIns="67163" bIns="3358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/>
                <a:t>Kesempatan</a:t>
              </a:r>
              <a:r>
                <a:rPr lang="en-US" sz="2400" b="1" dirty="0"/>
                <a:t> </a:t>
              </a:r>
              <a:r>
                <a:rPr lang="en-US" sz="2400" b="1" dirty="0" err="1"/>
                <a:t>kerja</a:t>
              </a:r>
              <a:r>
                <a:rPr lang="en-US" sz="2400" b="1" dirty="0"/>
                <a:t> </a:t>
              </a:r>
              <a:r>
                <a:rPr lang="en-US" sz="2400" b="1" dirty="0" smtClean="0"/>
                <a:t>                   </a:t>
              </a:r>
              <a:r>
                <a:rPr lang="en-US" sz="2400" dirty="0" err="1" smtClean="0"/>
                <a:t>adalah</a:t>
              </a:r>
              <a:r>
                <a:rPr lang="en-US" sz="2400" dirty="0" smtClean="0"/>
                <a:t> </a:t>
              </a:r>
              <a:r>
                <a:rPr lang="en-US" sz="2400" dirty="0" err="1"/>
                <a:t>tersedianya</a:t>
              </a:r>
              <a:r>
                <a:rPr lang="en-US" sz="2400" dirty="0"/>
                <a:t> </a:t>
              </a:r>
              <a:r>
                <a:rPr lang="en-US" sz="2400" dirty="0" err="1"/>
                <a:t>lapangan</a:t>
              </a:r>
              <a:r>
                <a:rPr lang="en-US" sz="2400" dirty="0"/>
                <a:t> </a:t>
              </a:r>
              <a:r>
                <a:rPr lang="en-US" sz="2400" dirty="0" err="1"/>
                <a:t>kerja</a:t>
              </a:r>
              <a:r>
                <a:rPr lang="en-US" sz="2400" dirty="0"/>
                <a:t> </a:t>
              </a:r>
              <a:r>
                <a:rPr lang="en-US" sz="2400" dirty="0" err="1"/>
                <a:t>bagi</a:t>
              </a:r>
              <a:r>
                <a:rPr lang="en-US" sz="2400" dirty="0"/>
                <a:t> </a:t>
              </a:r>
              <a:r>
                <a:rPr lang="en-US" sz="2400" dirty="0" err="1" smtClean="0"/>
                <a:t>angkatan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kerja</a:t>
              </a:r>
              <a:r>
                <a:rPr lang="en-US" sz="2400" dirty="0" smtClean="0"/>
                <a:t> </a:t>
              </a:r>
              <a:r>
                <a:rPr lang="en-US" sz="2400" dirty="0"/>
                <a:t>yang </a:t>
              </a:r>
              <a:r>
                <a:rPr lang="en-US" sz="2400" dirty="0" err="1"/>
                <a:t>membutuhkan</a:t>
              </a:r>
              <a:r>
                <a:rPr lang="en-US" sz="2400" dirty="0"/>
                <a:t> </a:t>
              </a:r>
              <a:r>
                <a:rPr lang="en-US" sz="2400" dirty="0" err="1"/>
                <a:t>pekerjaan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3075" name="Picture 3" descr="D:\Gambar Ekonomi XI New\bab 2\httpwww.kspi.or.idilo-pengangguran-meningkat-tahun-ini.htm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/>
          <a:stretch/>
        </p:blipFill>
        <p:spPr bwMode="auto">
          <a:xfrm>
            <a:off x="4665643" y="1200150"/>
            <a:ext cx="4077766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3"/>
          <p:cNvSpPr/>
          <p:nvPr/>
        </p:nvSpPr>
        <p:spPr>
          <a:xfrm>
            <a:off x="629420" y="231371"/>
            <a:ext cx="4171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990600" y="224115"/>
            <a:ext cx="34755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Pengertian</a:t>
            </a:r>
            <a:r>
              <a:rPr lang="en-US" sz="2200" b="1" dirty="0"/>
              <a:t> </a:t>
            </a:r>
            <a:r>
              <a:rPr lang="en-US" sz="2200" b="1" dirty="0" err="1"/>
              <a:t>Ketenagakerjaan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749636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971550"/>
            <a:ext cx="3124200" cy="3505200"/>
            <a:chOff x="381000" y="971550"/>
            <a:chExt cx="3124200" cy="3505200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971550"/>
              <a:ext cx="3124200" cy="3505200"/>
            </a:xfrm>
            <a:prstGeom prst="roundRect">
              <a:avLst>
                <a:gd name="adj" fmla="val 498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1046961"/>
              <a:ext cx="2932158" cy="3353589"/>
            </a:xfrm>
            <a:prstGeom prst="rect">
              <a:avLst/>
            </a:prstGeom>
          </p:spPr>
          <p:txBody>
            <a:bodyPr wrap="square" lIns="67163" tIns="33581" rIns="67163" bIns="3358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menciptakan</a:t>
              </a:r>
              <a:r>
                <a:rPr lang="en-US" dirty="0"/>
                <a:t> </a:t>
              </a:r>
              <a:r>
                <a:rPr lang="en-US" dirty="0" err="1"/>
                <a:t>iklim</a:t>
              </a:r>
              <a:r>
                <a:rPr lang="en-US" dirty="0"/>
                <a:t> yang </a:t>
              </a:r>
              <a:r>
                <a:rPr lang="en-US" dirty="0" err="1"/>
                <a:t>mendukung</a:t>
              </a:r>
              <a:r>
                <a:rPr lang="en-US" dirty="0"/>
                <a:t> </a:t>
              </a:r>
              <a:r>
                <a:rPr lang="en-US" dirty="0" err="1"/>
                <a:t>perluasan</a:t>
              </a:r>
              <a:r>
                <a:rPr lang="en-US" dirty="0"/>
                <a:t> </a:t>
              </a:r>
              <a:r>
                <a:rPr lang="en-US" dirty="0" err="1"/>
                <a:t>lapangan</a:t>
              </a:r>
              <a:r>
                <a:rPr lang="en-US" dirty="0"/>
                <a:t> </a:t>
              </a:r>
              <a:r>
                <a:rPr lang="en-US" dirty="0" err="1"/>
                <a:t>kerja</a:t>
              </a:r>
              <a:r>
                <a:rPr lang="en-US" dirty="0"/>
                <a:t>, </a:t>
              </a:r>
              <a:r>
                <a:rPr lang="en-US" dirty="0" err="1" smtClean="0"/>
                <a:t>meningkatkan</a:t>
              </a:r>
              <a:r>
                <a:rPr lang="en-US" dirty="0" smtClean="0"/>
                <a:t> </a:t>
              </a:r>
              <a:r>
                <a:rPr lang="en-US" dirty="0" err="1" smtClean="0"/>
                <a:t>kualitas</a:t>
              </a:r>
              <a:r>
                <a:rPr lang="en-US" dirty="0" smtClean="0"/>
                <a:t>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produktivitas</a:t>
              </a:r>
              <a:r>
                <a:rPr lang="en-US" dirty="0"/>
                <a:t> </a:t>
              </a:r>
              <a:r>
                <a:rPr lang="en-US" dirty="0" err="1"/>
                <a:t>tenaga</a:t>
              </a:r>
              <a:r>
                <a:rPr lang="en-US" dirty="0"/>
                <a:t> </a:t>
              </a:r>
              <a:r>
                <a:rPr lang="en-US" dirty="0" err="1"/>
                <a:t>kerja</a:t>
              </a:r>
              <a:r>
                <a:rPr lang="en-US" dirty="0"/>
                <a:t>,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meningkatkan</a:t>
              </a:r>
              <a:r>
                <a:rPr lang="en-US" dirty="0"/>
                <a:t> </a:t>
              </a:r>
              <a:r>
                <a:rPr lang="en-US" dirty="0" err="1"/>
                <a:t>kesejahteraan</a:t>
              </a:r>
              <a:r>
                <a:rPr lang="en-US" dirty="0"/>
                <a:t> </a:t>
              </a:r>
              <a:r>
                <a:rPr lang="en-US" dirty="0" err="1"/>
                <a:t>tenaga</a:t>
              </a:r>
              <a:r>
                <a:rPr lang="en-US" dirty="0"/>
                <a:t> </a:t>
              </a:r>
              <a:r>
                <a:rPr lang="en-US" dirty="0" err="1" smtClean="0"/>
                <a:t>kerja</a:t>
              </a:r>
              <a:r>
                <a:rPr lang="en-US" dirty="0" smtClean="0"/>
                <a:t>, </a:t>
              </a:r>
              <a:r>
                <a:rPr lang="en-US" dirty="0" err="1" smtClean="0"/>
                <a:t>perlu</a:t>
              </a:r>
              <a:r>
                <a:rPr lang="en-US" dirty="0" smtClean="0"/>
                <a:t> </a:t>
              </a:r>
              <a:r>
                <a:rPr lang="en-US" dirty="0" err="1"/>
                <a:t>ada</a:t>
              </a:r>
              <a:r>
                <a:rPr lang="en-US" dirty="0"/>
                <a:t> </a:t>
              </a:r>
              <a:r>
                <a:rPr lang="en-US" dirty="0" err="1"/>
                <a:t>usaha</a:t>
              </a:r>
              <a:r>
                <a:rPr lang="en-US" dirty="0"/>
                <a:t> </a:t>
              </a:r>
              <a:r>
                <a:rPr lang="en-US" dirty="0" err="1"/>
                <a:t>meningkatkan</a:t>
              </a:r>
              <a:r>
                <a:rPr lang="en-US" dirty="0"/>
                <a:t> </a:t>
              </a:r>
              <a:r>
                <a:rPr lang="en-US" dirty="0" err="1"/>
                <a:t>mutu</a:t>
              </a:r>
              <a:r>
                <a:rPr lang="en-US" dirty="0"/>
                <a:t> </a:t>
              </a:r>
              <a:r>
                <a:rPr lang="en-US" dirty="0" err="1"/>
                <a:t>tenaga</a:t>
              </a:r>
              <a:r>
                <a:rPr lang="en-US" dirty="0"/>
                <a:t> </a:t>
              </a:r>
              <a:r>
                <a:rPr lang="en-US" dirty="0" err="1"/>
                <a:t>kerja</a:t>
              </a:r>
              <a:r>
                <a:rPr lang="en-US" dirty="0"/>
                <a:t> </a:t>
              </a:r>
              <a:r>
                <a:rPr lang="en-US" dirty="0" err="1"/>
                <a:t>dari</a:t>
              </a:r>
              <a:r>
                <a:rPr lang="en-US" dirty="0"/>
                <a:t> </a:t>
              </a:r>
              <a:r>
                <a:rPr lang="en-US" dirty="0" err="1"/>
                <a:t>pihak</a:t>
              </a:r>
              <a:r>
                <a:rPr lang="en-US" dirty="0"/>
                <a:t> </a:t>
              </a:r>
              <a:r>
                <a:rPr lang="en-US" dirty="0" err="1"/>
                <a:t>pemerintah</a:t>
              </a:r>
              <a:r>
                <a:rPr lang="en-US" dirty="0"/>
                <a:t>, </a:t>
              </a:r>
              <a:r>
                <a:rPr lang="en-US" dirty="0" err="1" smtClean="0"/>
                <a:t>swasta</a:t>
              </a:r>
              <a:r>
                <a:rPr lang="en-US" dirty="0" smtClean="0"/>
                <a:t> (</a:t>
              </a:r>
              <a:r>
                <a:rPr lang="en-US" dirty="0" err="1" smtClean="0"/>
                <a:t>perusahaan</a:t>
              </a:r>
              <a:r>
                <a:rPr lang="en-US" dirty="0"/>
                <a:t>),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individu</a:t>
              </a:r>
              <a:r>
                <a:rPr lang="en-US" dirty="0"/>
                <a:t>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0" r="10159"/>
          <a:stretch/>
        </p:blipFill>
        <p:spPr bwMode="auto">
          <a:xfrm>
            <a:off x="3939779" y="1100124"/>
            <a:ext cx="4366021" cy="3224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4843767"/>
              </p:ext>
            </p:extLst>
          </p:nvPr>
        </p:nvGraphicFramePr>
        <p:xfrm>
          <a:off x="1371600" y="-1009650"/>
          <a:ext cx="4956403" cy="435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entagon 4"/>
          <p:cNvSpPr/>
          <p:nvPr/>
        </p:nvSpPr>
        <p:spPr>
          <a:xfrm>
            <a:off x="629420" y="231371"/>
            <a:ext cx="6457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224115"/>
            <a:ext cx="59699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2200" b="1" dirty="0"/>
              <a:t>UPAYA MENINGKATKAN KUALITAS TENAGA KERJA</a:t>
            </a:r>
          </a:p>
        </p:txBody>
      </p:sp>
      <p:pic>
        <p:nvPicPr>
          <p:cNvPr id="10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36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819150"/>
            <a:ext cx="3589497" cy="3668804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/>
              <a:t>Pemberlakuan</a:t>
            </a:r>
            <a:r>
              <a:rPr lang="en-US" sz="1800" dirty="0"/>
              <a:t> </a:t>
            </a:r>
            <a:r>
              <a:rPr lang="en-US" sz="1800" dirty="0" err="1"/>
              <a:t>upah</a:t>
            </a:r>
            <a:r>
              <a:rPr lang="en-US" sz="1800" dirty="0"/>
              <a:t> minimum regional (UMR) </a:t>
            </a:r>
            <a:r>
              <a:rPr lang="en-US" sz="1800" dirty="0" err="1"/>
              <a:t>berubah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upah</a:t>
            </a:r>
            <a:r>
              <a:rPr lang="en-US" sz="1800" dirty="0"/>
              <a:t> minimum </a:t>
            </a:r>
            <a:r>
              <a:rPr lang="en-US" sz="1800" dirty="0" err="1" smtClean="0"/>
              <a:t>provinsi</a:t>
            </a:r>
            <a:r>
              <a:rPr lang="en-US" sz="1800" dirty="0" smtClean="0"/>
              <a:t> (UMP</a:t>
            </a:r>
            <a:r>
              <a:rPr lang="en-US" sz="1800" dirty="0"/>
              <a:t>)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upah</a:t>
            </a:r>
            <a:r>
              <a:rPr lang="en-US" sz="1800" dirty="0"/>
              <a:t> minimum </a:t>
            </a:r>
            <a:r>
              <a:rPr lang="en-US" sz="1800" dirty="0" err="1"/>
              <a:t>kabupaten</a:t>
            </a:r>
            <a:r>
              <a:rPr lang="en-US" sz="1800" dirty="0"/>
              <a:t>/</a:t>
            </a:r>
            <a:r>
              <a:rPr lang="en-US" sz="1800" dirty="0" err="1"/>
              <a:t>kota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Pemerintah</a:t>
            </a:r>
            <a:r>
              <a:rPr lang="en-US" sz="1800" dirty="0"/>
              <a:t> No. </a:t>
            </a:r>
            <a:r>
              <a:rPr lang="en-US" sz="1800" dirty="0" smtClean="0"/>
              <a:t>25 </a:t>
            </a:r>
            <a:r>
              <a:rPr lang="en-US" sz="1800" dirty="0" err="1" smtClean="0"/>
              <a:t>Tahun</a:t>
            </a:r>
            <a:r>
              <a:rPr lang="en-US" sz="1800" dirty="0" smtClean="0"/>
              <a:t> </a:t>
            </a:r>
            <a:r>
              <a:rPr lang="en-US" sz="1800" dirty="0"/>
              <a:t>2000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Kewenangan</a:t>
            </a:r>
            <a:r>
              <a:rPr lang="en-US" sz="1800" dirty="0"/>
              <a:t> </a:t>
            </a:r>
            <a:r>
              <a:rPr lang="en-US" sz="1800" dirty="0" err="1"/>
              <a:t>Pemerintah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Kewenangan</a:t>
            </a:r>
            <a:r>
              <a:rPr lang="en-US" sz="1800" dirty="0"/>
              <a:t> </a:t>
            </a:r>
            <a:r>
              <a:rPr lang="en-US" sz="1800" dirty="0" err="1"/>
              <a:t>Provinsi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Daerah</a:t>
            </a:r>
          </a:p>
          <a:p>
            <a:r>
              <a:rPr lang="en-US" sz="1800" dirty="0" err="1"/>
              <a:t>Otonom</a:t>
            </a:r>
            <a:r>
              <a:rPr lang="en-US" sz="1800" dirty="0"/>
              <a:t>.</a:t>
            </a:r>
          </a:p>
        </p:txBody>
      </p:sp>
      <p:pic>
        <p:nvPicPr>
          <p:cNvPr id="2050" name="Picture 2" descr="D:\PPT Ekonomi XI new\gambar ekonomi\shutterstock_631113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54" y="1244140"/>
            <a:ext cx="4082446" cy="2775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629420" y="231371"/>
            <a:ext cx="23423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66239" y="224115"/>
            <a:ext cx="17769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/>
              <a:t>SISTEM UPAH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67200" y="971550"/>
            <a:ext cx="0" cy="3429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09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629420" y="231371"/>
            <a:ext cx="23423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31422" y="224115"/>
            <a:ext cx="18465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Pengangguran</a:t>
            </a:r>
            <a:endParaRPr lang="en-US" sz="2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366655"/>
            <a:ext cx="4495800" cy="2283809"/>
            <a:chOff x="304800" y="1581149"/>
            <a:chExt cx="4495800" cy="2283809"/>
          </a:xfrm>
        </p:grpSpPr>
        <p:sp>
          <p:nvSpPr>
            <p:cNvPr id="9" name="Rounded Rectangle 8"/>
            <p:cNvSpPr/>
            <p:nvPr/>
          </p:nvSpPr>
          <p:spPr>
            <a:xfrm>
              <a:off x="304800" y="1581149"/>
              <a:ext cx="4495800" cy="2283809"/>
            </a:xfrm>
            <a:prstGeom prst="roundRect">
              <a:avLst>
                <a:gd name="adj" fmla="val 798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1643244"/>
              <a:ext cx="4050115" cy="2046693"/>
            </a:xfrm>
            <a:prstGeom prst="rect">
              <a:avLst/>
            </a:prstGeom>
          </p:spPr>
          <p:txBody>
            <a:bodyPr wrap="square" lIns="67163" tIns="33581" rIns="67163" bIns="3358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b="1" dirty="0" err="1"/>
                <a:t>Penganggur</a:t>
              </a:r>
              <a:r>
                <a:rPr lang="en-US" sz="2200" dirty="0"/>
                <a:t> </a:t>
              </a:r>
              <a:r>
                <a:rPr lang="en-US" sz="2200" dirty="0" err="1"/>
                <a:t>adalah</a:t>
              </a:r>
              <a:r>
                <a:rPr lang="en-US" sz="2200" dirty="0"/>
                <a:t> </a:t>
              </a:r>
              <a:r>
                <a:rPr lang="en-US" sz="2200" dirty="0" err="1"/>
                <a:t>penduduk</a:t>
              </a:r>
              <a:r>
                <a:rPr lang="en-US" sz="2200" dirty="0"/>
                <a:t> yang </a:t>
              </a:r>
              <a:r>
                <a:rPr lang="en-US" sz="2200" dirty="0" err="1"/>
                <a:t>tidak</a:t>
              </a:r>
              <a:r>
                <a:rPr lang="en-US" sz="2200" dirty="0"/>
                <a:t> </a:t>
              </a:r>
              <a:r>
                <a:rPr lang="en-US" sz="2200" dirty="0" err="1"/>
                <a:t>bekerja</a:t>
              </a:r>
              <a:r>
                <a:rPr lang="en-US" sz="2200" dirty="0"/>
                <a:t>, </a:t>
              </a:r>
              <a:r>
                <a:rPr lang="en-US" sz="2200" dirty="0" err="1"/>
                <a:t>sedang</a:t>
              </a:r>
              <a:r>
                <a:rPr lang="en-US" sz="2200" dirty="0"/>
                <a:t> </a:t>
              </a:r>
              <a:r>
                <a:rPr lang="en-US" sz="2200" dirty="0" err="1"/>
                <a:t>mencari</a:t>
              </a:r>
              <a:r>
                <a:rPr lang="en-US" sz="2200" dirty="0"/>
                <a:t> </a:t>
              </a:r>
              <a:r>
                <a:rPr lang="en-US" sz="2200" dirty="0" err="1"/>
                <a:t>pekerjaan</a:t>
              </a:r>
              <a:r>
                <a:rPr lang="en-US" sz="2200" dirty="0"/>
                <a:t>, </a:t>
              </a:r>
              <a:r>
                <a:rPr lang="en-US" sz="2200" dirty="0" err="1"/>
                <a:t>atau</a:t>
              </a:r>
              <a:r>
                <a:rPr lang="en-US" sz="2200" dirty="0"/>
                <a:t> </a:t>
              </a:r>
              <a:r>
                <a:rPr lang="en-US" sz="2200" dirty="0" err="1"/>
                <a:t>sedang</a:t>
              </a:r>
              <a:r>
                <a:rPr lang="en-US" sz="2200" dirty="0"/>
                <a:t> </a:t>
              </a:r>
              <a:r>
                <a:rPr lang="en-US" sz="2200" dirty="0" err="1"/>
                <a:t>mempersiapkan</a:t>
              </a:r>
              <a:r>
                <a:rPr lang="en-US" sz="2200" dirty="0"/>
                <a:t> </a:t>
              </a:r>
              <a:r>
                <a:rPr lang="en-US" sz="2200" dirty="0" err="1"/>
                <a:t>suatu</a:t>
              </a:r>
              <a:r>
                <a:rPr lang="en-US" sz="2200" dirty="0"/>
                <a:t> </a:t>
              </a:r>
              <a:r>
                <a:rPr lang="en-US" sz="2200" dirty="0" err="1"/>
                <a:t>usaha</a:t>
              </a:r>
              <a:r>
                <a:rPr lang="en-US" sz="2200" dirty="0"/>
                <a:t> </a:t>
              </a:r>
              <a:r>
                <a:rPr lang="en-US" sz="2200" dirty="0" err="1"/>
                <a:t>baru</a:t>
              </a:r>
              <a:r>
                <a:rPr lang="en-US" sz="2200" dirty="0"/>
                <a:t>.</a:t>
              </a:r>
            </a:p>
          </p:txBody>
        </p:sp>
      </p:grpSp>
      <p:pic>
        <p:nvPicPr>
          <p:cNvPr id="3074" name="Picture 2" descr="D:\PPT Ekonomi XI new\gambar ekonomi\shutterstock_531215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r="5622"/>
          <a:stretch/>
        </p:blipFill>
        <p:spPr bwMode="auto">
          <a:xfrm>
            <a:off x="4667811" y="1006252"/>
            <a:ext cx="4095189" cy="3004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01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329</Words>
  <Application>Microsoft Office PowerPoint</Application>
  <PresentationFormat>On-screen Show (16:9)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EASYMEDIA</dc:creator>
  <cp:lastModifiedBy>ku</cp:lastModifiedBy>
  <cp:revision>52</cp:revision>
  <dcterms:created xsi:type="dcterms:W3CDTF">2017-05-22T14:03:34Z</dcterms:created>
  <dcterms:modified xsi:type="dcterms:W3CDTF">2017-08-11T06:48:32Z</dcterms:modified>
</cp:coreProperties>
</file>