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1" r:id="rId2"/>
    <p:sldId id="258" r:id="rId3"/>
    <p:sldId id="282" r:id="rId4"/>
    <p:sldId id="259" r:id="rId5"/>
    <p:sldId id="260" r:id="rId6"/>
    <p:sldId id="261" r:id="rId7"/>
    <p:sldId id="262" r:id="rId8"/>
    <p:sldId id="283" r:id="rId9"/>
    <p:sldId id="263" r:id="rId10"/>
    <p:sldId id="284" r:id="rId11"/>
    <p:sldId id="264" r:id="rId12"/>
    <p:sldId id="286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7" r:id="rId25"/>
    <p:sldId id="276" r:id="rId26"/>
    <p:sldId id="288" r:id="rId27"/>
    <p:sldId id="277" r:id="rId28"/>
    <p:sldId id="289" r:id="rId29"/>
    <p:sldId id="278" r:id="rId30"/>
    <p:sldId id="290" r:id="rId31"/>
    <p:sldId id="279" r:id="rId32"/>
    <p:sldId id="291" r:id="rId33"/>
    <p:sldId id="280" r:id="rId34"/>
    <p:sldId id="292" r:id="rId35"/>
  </p:sldIdLst>
  <p:sldSz cx="9144000" cy="5143500" type="screen16x9"/>
  <p:notesSz cx="6858000" cy="9144000"/>
  <p:defaultTextStyle>
    <a:defPPr>
      <a:defRPr lang="en-US"/>
    </a:defPPr>
    <a:lvl1pPr marL="0" algn="l" defTabSz="816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5" algn="l" defTabSz="816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8" algn="l" defTabSz="816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5" algn="l" defTabSz="816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3" algn="l" defTabSz="816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1" algn="l" defTabSz="816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650" y="-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7244A-67B0-4454-B417-E87629B00246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97245-D4C6-4DD7-ABD5-E0A32A584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2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97245-D4C6-4DD7-ABD5-E0A32A5847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328E-ED5D-4698-9593-EA1DA77A54C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2A5D-5170-495B-AE8A-E72BFF21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7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328E-ED5D-4698-9593-EA1DA77A54C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2A5D-5170-495B-AE8A-E72BFF21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1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328E-ED5D-4698-9593-EA1DA77A54C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2A5D-5170-495B-AE8A-E72BFF21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328E-ED5D-4698-9593-EA1DA77A54C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2A5D-5170-495B-AE8A-E72BFF21AD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ELISA\ERLANGGA LISA\2016\MEDIA MENGAJAR PPT\Template PPT\Template SMA Kurnas Ekonomi\banner Ekonomi Kurnas SM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30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8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0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1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328E-ED5D-4698-9593-EA1DA77A54C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2A5D-5170-495B-AE8A-E72BFF21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5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328E-ED5D-4698-9593-EA1DA77A54C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2A5D-5170-495B-AE8A-E72BFF21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4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5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8" indent="0">
              <a:buNone/>
              <a:defRPr sz="1400" b="1"/>
            </a:lvl6pPr>
            <a:lvl7pPr marL="2448885" indent="0">
              <a:buNone/>
              <a:defRPr sz="1400" b="1"/>
            </a:lvl7pPr>
            <a:lvl8pPr marL="2857033" indent="0">
              <a:buNone/>
              <a:defRPr sz="1400" b="1"/>
            </a:lvl8pPr>
            <a:lvl9pPr marL="326518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5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8" indent="0">
              <a:buNone/>
              <a:defRPr sz="1400" b="1"/>
            </a:lvl6pPr>
            <a:lvl7pPr marL="2448885" indent="0">
              <a:buNone/>
              <a:defRPr sz="1400" b="1"/>
            </a:lvl7pPr>
            <a:lvl8pPr marL="2857033" indent="0">
              <a:buNone/>
              <a:defRPr sz="1400" b="1"/>
            </a:lvl8pPr>
            <a:lvl9pPr marL="326518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328E-ED5D-4698-9593-EA1DA77A54C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2A5D-5170-495B-AE8A-E72BFF21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9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328E-ED5D-4698-9593-EA1DA77A54C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2A5D-5170-495B-AE8A-E72BFF21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328E-ED5D-4698-9593-EA1DA77A54C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2A5D-5170-495B-AE8A-E72BFF21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1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48" indent="0">
              <a:buNone/>
              <a:defRPr sz="1100"/>
            </a:lvl2pPr>
            <a:lvl3pPr marL="816295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8" indent="0">
              <a:buNone/>
              <a:defRPr sz="800"/>
            </a:lvl6pPr>
            <a:lvl7pPr marL="2448885" indent="0">
              <a:buNone/>
              <a:defRPr sz="800"/>
            </a:lvl7pPr>
            <a:lvl8pPr marL="2857033" indent="0">
              <a:buNone/>
              <a:defRPr sz="800"/>
            </a:lvl8pPr>
            <a:lvl9pPr marL="326518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328E-ED5D-4698-9593-EA1DA77A54C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2A5D-5170-495B-AE8A-E72BFF21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5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8" indent="0">
              <a:buNone/>
              <a:defRPr sz="1800"/>
            </a:lvl6pPr>
            <a:lvl7pPr marL="2448885" indent="0">
              <a:buNone/>
              <a:defRPr sz="1800"/>
            </a:lvl7pPr>
            <a:lvl8pPr marL="2857033" indent="0">
              <a:buNone/>
              <a:defRPr sz="1800"/>
            </a:lvl8pPr>
            <a:lvl9pPr marL="3265181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48" indent="0">
              <a:buNone/>
              <a:defRPr sz="1100"/>
            </a:lvl2pPr>
            <a:lvl3pPr marL="816295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8" indent="0">
              <a:buNone/>
              <a:defRPr sz="800"/>
            </a:lvl6pPr>
            <a:lvl7pPr marL="2448885" indent="0">
              <a:buNone/>
              <a:defRPr sz="800"/>
            </a:lvl7pPr>
            <a:lvl8pPr marL="2857033" indent="0">
              <a:buNone/>
              <a:defRPr sz="800"/>
            </a:lvl8pPr>
            <a:lvl9pPr marL="326518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328E-ED5D-4698-9593-EA1DA77A54C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2A5D-5170-495B-AE8A-E72BFF21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1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81629" tIns="40815" rIns="81629" bIns="408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3"/>
          </a:xfrm>
          <a:prstGeom prst="rect">
            <a:avLst/>
          </a:prstGeom>
        </p:spPr>
        <p:txBody>
          <a:bodyPr vert="horz" lIns="81629" tIns="40815" rIns="81629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29" tIns="40815" rIns="81629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328E-ED5D-4698-9593-EA1DA77A54CC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29" tIns="40815" rIns="81629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29" tIns="40815" rIns="81629" bIns="408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F2A5D-5170-495B-AE8A-E72BFF21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8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29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11" indent="-306111" algn="l" defTabSz="81629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40" indent="-255093" algn="l" defTabSz="81629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69" indent="-204073" algn="l" defTabSz="816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17" indent="-204073" algn="l" defTabSz="81629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664" indent="-204073" algn="l" defTabSz="81629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812" indent="-204073" algn="l" defTabSz="816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0" indent="-204073" algn="l" defTabSz="816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7" indent="-204073" algn="l" defTabSz="816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4" indent="-204073" algn="l" defTabSz="816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5" algn="l" defTabSz="816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8" algn="l" defTabSz="816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5" algn="l" defTabSz="816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3" algn="l" defTabSz="816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1" algn="l" defTabSz="816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rallelogram 8"/>
          <p:cNvSpPr/>
          <p:nvPr/>
        </p:nvSpPr>
        <p:spPr>
          <a:xfrm>
            <a:off x="1061353" y="481315"/>
            <a:ext cx="7641892" cy="741351"/>
          </a:xfrm>
          <a:prstGeom prst="parallelogram">
            <a:avLst>
              <a:gd name="adj" fmla="val 45313"/>
            </a:avLst>
          </a:prstGeom>
          <a:solidFill>
            <a:srgbClr val="FFFFCC">
              <a:alpha val="9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549845" y="209550"/>
            <a:ext cx="1295400" cy="1295400"/>
          </a:xfrm>
          <a:prstGeom prst="flowChartDecision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5245" y="590550"/>
            <a:ext cx="6993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Pertumbuhan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dan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Pembangunan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Ekonomi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3" descr="C:\Users\ku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5" y="514350"/>
            <a:ext cx="869644" cy="79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404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0" y="1428750"/>
            <a:ext cx="2790318" cy="2623250"/>
            <a:chOff x="141871" y="511253"/>
            <a:chExt cx="2623338" cy="2779923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1" t="7652" r="4524"/>
            <a:stretch/>
          </p:blipFill>
          <p:spPr bwMode="auto">
            <a:xfrm>
              <a:off x="141871" y="511253"/>
              <a:ext cx="2623338" cy="276760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41871" y="3072537"/>
              <a:ext cx="2623338" cy="218639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txBody>
            <a:bodyPr wrap="square" lIns="67163" tIns="33581" rIns="67163" bIns="33581">
              <a:spAutoFit/>
            </a:bodyPr>
            <a:lstStyle/>
            <a:p>
              <a:pPr algn="r"/>
              <a:r>
                <a:rPr lang="en-US" sz="900" b="1" i="1" dirty="0">
                  <a:solidFill>
                    <a:schemeClr val="bg1"/>
                  </a:solidFill>
                </a:rPr>
                <a:t>Walt Whitman </a:t>
              </a:r>
              <a:r>
                <a:rPr lang="en-US" sz="900" b="1" i="1" dirty="0" err="1">
                  <a:solidFill>
                    <a:schemeClr val="bg1"/>
                  </a:solidFill>
                </a:rPr>
                <a:t>Rostow</a:t>
              </a:r>
              <a:endParaRPr lang="en-US" sz="9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937166" y="895350"/>
            <a:ext cx="4701634" cy="3668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7163" tIns="33581" rIns="67163" bIns="33581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5</a:t>
            </a:r>
            <a:r>
              <a:rPr lang="en-US" sz="1800" b="1" dirty="0"/>
              <a:t>) 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Pertumbuhan</a:t>
            </a:r>
            <a:r>
              <a:rPr lang="en-US" sz="1800" b="1" dirty="0" smtClean="0"/>
              <a:t> </a:t>
            </a:r>
            <a:r>
              <a:rPr lang="en-US" sz="1800" b="1" dirty="0" err="1"/>
              <a:t>ekonomi</a:t>
            </a:r>
            <a:r>
              <a:rPr lang="en-US" sz="1800" b="1" dirty="0"/>
              <a:t> </a:t>
            </a:r>
            <a:r>
              <a:rPr lang="en-US" sz="1800" b="1" dirty="0" err="1"/>
              <a:t>menurut</a:t>
            </a:r>
            <a:r>
              <a:rPr lang="en-US" sz="18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     Walt </a:t>
            </a:r>
            <a:r>
              <a:rPr lang="en-US" sz="1800" b="1" dirty="0"/>
              <a:t>Whitman </a:t>
            </a:r>
            <a:r>
              <a:rPr lang="en-US" sz="1800" b="1" dirty="0" err="1"/>
              <a:t>Rostow</a:t>
            </a:r>
            <a:endParaRPr lang="en-US" sz="1800" b="1" dirty="0"/>
          </a:p>
          <a:p>
            <a:pPr marL="512763" indent="-231775">
              <a:lnSpc>
                <a:spcPct val="150000"/>
              </a:lnSpc>
              <a:buAutoNum type="alphaLcParenR"/>
              <a:tabLst>
                <a:tab pos="512763" algn="l"/>
              </a:tabLst>
            </a:pPr>
            <a:r>
              <a:rPr lang="en-US" sz="1500" dirty="0" err="1"/>
              <a:t>Perekonomian</a:t>
            </a:r>
            <a:r>
              <a:rPr lang="en-US" sz="1500" dirty="0"/>
              <a:t> </a:t>
            </a:r>
            <a:r>
              <a:rPr lang="en-US" sz="1500" dirty="0" err="1"/>
              <a:t>Tradisional</a:t>
            </a:r>
            <a:r>
              <a:rPr lang="en-US" sz="1500" dirty="0"/>
              <a:t> (The Traditional Society</a:t>
            </a:r>
            <a:r>
              <a:rPr lang="en-US" sz="1500" dirty="0" smtClean="0"/>
              <a:t>).</a:t>
            </a:r>
            <a:endParaRPr lang="en-US" sz="1500" dirty="0"/>
          </a:p>
          <a:p>
            <a:pPr marL="512763" indent="-231775">
              <a:lnSpc>
                <a:spcPct val="150000"/>
              </a:lnSpc>
              <a:buAutoNum type="alphaLcParenR"/>
              <a:tabLst>
                <a:tab pos="512763" algn="l"/>
              </a:tabLst>
            </a:pPr>
            <a:r>
              <a:rPr lang="en-US" sz="1500" dirty="0" err="1"/>
              <a:t>Perekonomian</a:t>
            </a:r>
            <a:r>
              <a:rPr lang="en-US" sz="1500" dirty="0"/>
              <a:t> </a:t>
            </a:r>
            <a:r>
              <a:rPr lang="en-US" sz="1500" dirty="0" err="1"/>
              <a:t>Transisi</a:t>
            </a:r>
            <a:r>
              <a:rPr lang="en-US" sz="1500" dirty="0"/>
              <a:t> (The Precondition for Take Off</a:t>
            </a:r>
            <a:r>
              <a:rPr lang="en-US" sz="1500" dirty="0" smtClean="0"/>
              <a:t>).</a:t>
            </a:r>
            <a:endParaRPr lang="en-US" sz="1500" dirty="0"/>
          </a:p>
          <a:p>
            <a:pPr marL="512763" indent="-231775">
              <a:lnSpc>
                <a:spcPct val="150000"/>
              </a:lnSpc>
              <a:buAutoNum type="alphaLcParenR"/>
              <a:tabLst>
                <a:tab pos="512763" algn="l"/>
              </a:tabLst>
            </a:pPr>
            <a:r>
              <a:rPr lang="en-US" sz="1500" dirty="0" err="1"/>
              <a:t>Perekonomian</a:t>
            </a:r>
            <a:r>
              <a:rPr lang="en-US" sz="1500" dirty="0"/>
              <a:t> </a:t>
            </a:r>
            <a:r>
              <a:rPr lang="en-US" sz="1500" dirty="0" err="1"/>
              <a:t>Lepas</a:t>
            </a:r>
            <a:r>
              <a:rPr lang="en-US" sz="1500" dirty="0"/>
              <a:t> </a:t>
            </a:r>
            <a:r>
              <a:rPr lang="en-US" sz="1500" dirty="0" err="1"/>
              <a:t>Landas</a:t>
            </a:r>
            <a:r>
              <a:rPr lang="en-US" sz="1500" dirty="0"/>
              <a:t> (The Take Off)</a:t>
            </a:r>
          </a:p>
          <a:p>
            <a:pPr marL="512763" indent="-231775">
              <a:lnSpc>
                <a:spcPct val="150000"/>
              </a:lnSpc>
              <a:buAutoNum type="alphaLcParenR"/>
              <a:tabLst>
                <a:tab pos="512763" algn="l"/>
              </a:tabLst>
            </a:pPr>
            <a:r>
              <a:rPr lang="en-US" sz="1500" dirty="0" err="1"/>
              <a:t>Perekonomian</a:t>
            </a:r>
            <a:r>
              <a:rPr lang="en-US" sz="1500" dirty="0"/>
              <a:t> </a:t>
            </a:r>
            <a:r>
              <a:rPr lang="en-US" sz="1500" dirty="0" err="1"/>
              <a:t>Menuju</a:t>
            </a:r>
            <a:r>
              <a:rPr lang="en-US" sz="1500" dirty="0"/>
              <a:t> </a:t>
            </a:r>
            <a:r>
              <a:rPr lang="en-US" sz="1500" dirty="0" err="1"/>
              <a:t>Kedewasaan</a:t>
            </a:r>
            <a:r>
              <a:rPr lang="en-US" sz="1500" dirty="0"/>
              <a:t> (The Drive to Maturity</a:t>
            </a:r>
            <a:r>
              <a:rPr lang="en-US" sz="1500" dirty="0" smtClean="0"/>
              <a:t>).</a:t>
            </a:r>
            <a:endParaRPr lang="en-US" sz="1500" dirty="0"/>
          </a:p>
          <a:p>
            <a:pPr marL="512763" indent="-231775">
              <a:lnSpc>
                <a:spcPct val="150000"/>
              </a:lnSpc>
              <a:buAutoNum type="alphaLcParenR"/>
              <a:tabLst>
                <a:tab pos="512763" algn="l"/>
              </a:tabLst>
            </a:pPr>
            <a:r>
              <a:rPr lang="en-US" sz="1500" dirty="0" err="1"/>
              <a:t>Perekonomian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Tingkat </a:t>
            </a:r>
            <a:r>
              <a:rPr lang="en-US" sz="1500" dirty="0" err="1"/>
              <a:t>Konsumsi</a:t>
            </a:r>
            <a:r>
              <a:rPr lang="en-US" sz="1500" dirty="0"/>
              <a:t> yang </a:t>
            </a:r>
            <a:r>
              <a:rPr lang="en-US" sz="1500" dirty="0" err="1"/>
              <a:t>Tinggi</a:t>
            </a:r>
            <a:r>
              <a:rPr lang="en-US" sz="1500" dirty="0"/>
              <a:t> (The Age of High Mass Consumption</a:t>
            </a:r>
            <a:r>
              <a:rPr lang="en-US" sz="1500" dirty="0" smtClean="0"/>
              <a:t>).</a:t>
            </a:r>
            <a:endParaRPr lang="en-US" sz="1800" b="1" dirty="0"/>
          </a:p>
        </p:txBody>
      </p:sp>
      <p:sp>
        <p:nvSpPr>
          <p:cNvPr id="9" name="Pentagon 8"/>
          <p:cNvSpPr/>
          <p:nvPr/>
        </p:nvSpPr>
        <p:spPr>
          <a:xfrm>
            <a:off x="629419" y="231371"/>
            <a:ext cx="5923781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A.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914400" y="224115"/>
            <a:ext cx="54670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 smtClean="0"/>
              <a:t>Pengertian</a:t>
            </a:r>
            <a:r>
              <a:rPr lang="en-US" sz="2200" b="1" dirty="0" smtClean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teori</a:t>
            </a:r>
            <a:r>
              <a:rPr lang="en-US" sz="2200" b="1" dirty="0"/>
              <a:t> </a:t>
            </a:r>
            <a:r>
              <a:rPr lang="en-US" sz="2200" b="1" dirty="0" err="1"/>
              <a:t>Pertumbuhan</a:t>
            </a:r>
            <a:r>
              <a:rPr lang="en-US" sz="2200" b="1" dirty="0"/>
              <a:t> </a:t>
            </a:r>
            <a:r>
              <a:rPr lang="en-US" sz="2200" b="1" dirty="0" err="1" smtClean="0"/>
              <a:t>Ekonomi</a:t>
            </a:r>
            <a:endParaRPr lang="en-US" sz="22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867400" y="895350"/>
            <a:ext cx="0" cy="36576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327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3852" y="1330422"/>
            <a:ext cx="4876800" cy="3222528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>
              <a:spcBef>
                <a:spcPts val="1800"/>
              </a:spcBef>
            </a:pPr>
            <a:r>
              <a:rPr lang="en-US" b="1" dirty="0" err="1"/>
              <a:t>Pokok-pokok</a:t>
            </a:r>
            <a:r>
              <a:rPr lang="en-US" b="1" dirty="0"/>
              <a:t> </a:t>
            </a:r>
            <a:r>
              <a:rPr lang="en-US" b="1" dirty="0" err="1"/>
              <a:t>pikiran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</a:t>
            </a:r>
            <a:r>
              <a:rPr lang="en-US" b="1" dirty="0" err="1"/>
              <a:t>klasik</a:t>
            </a:r>
            <a:r>
              <a:rPr lang="en-US" b="1" dirty="0"/>
              <a:t> </a:t>
            </a:r>
            <a:r>
              <a:rPr lang="en-US" b="1" dirty="0" err="1"/>
              <a:t>mengenai</a:t>
            </a:r>
            <a:r>
              <a:rPr lang="en-US" b="1" dirty="0"/>
              <a:t> </a:t>
            </a:r>
            <a:r>
              <a:rPr lang="en-US" b="1" dirty="0" err="1"/>
              <a:t>tatanan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berikut</a:t>
            </a:r>
            <a:r>
              <a:rPr lang="en-US" b="1" dirty="0"/>
              <a:t>.</a:t>
            </a:r>
          </a:p>
          <a:p>
            <a:pPr marL="335813" indent="-335813">
              <a:spcBef>
                <a:spcPts val="1800"/>
              </a:spcBef>
              <a:buAutoNum type="arabicParenR"/>
            </a:pP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unit-unit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kebebasan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.</a:t>
            </a:r>
          </a:p>
          <a:p>
            <a:pPr marL="335813" indent="-335813">
              <a:spcBef>
                <a:spcPts val="1800"/>
              </a:spcBef>
              <a:buAutoNum type="arabicParenR"/>
            </a:pP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/>
              <a:t>ekonomi</a:t>
            </a:r>
            <a:r>
              <a:rPr lang="en-US" dirty="0"/>
              <a:t> yang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campur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.</a:t>
            </a:r>
          </a:p>
          <a:p>
            <a:pPr marL="335813" indent="-335813">
              <a:spcBef>
                <a:spcPts val="1800"/>
              </a:spcBef>
              <a:buAutoNum type="arabicParenR"/>
            </a:pP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,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upah</a:t>
            </a:r>
            <a:r>
              <a:rPr lang="en-US" dirty="0"/>
              <a:t>,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sewa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penawaran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5516" y="7792092"/>
            <a:ext cx="4267911" cy="1791367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r>
              <a:rPr lang="en-US" b="1" dirty="0" err="1"/>
              <a:t>Pertumbuhan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</a:t>
            </a:r>
            <a:r>
              <a:rPr lang="en-US" b="1" dirty="0" err="1"/>
              <a:t>menurut</a:t>
            </a:r>
            <a:r>
              <a:rPr lang="en-US" b="1" dirty="0"/>
              <a:t> Adam Smith</a:t>
            </a:r>
          </a:p>
          <a:p>
            <a:pPr marL="335813" indent="-335813">
              <a:buAutoNum type="alphaLcParenR"/>
            </a:pP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,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(</a:t>
            </a:r>
            <a:r>
              <a:rPr lang="en-US" dirty="0" err="1"/>
              <a:t>penduduk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smtClean="0"/>
              <a:t>modal.</a:t>
            </a:r>
          </a:p>
          <a:p>
            <a:pPr marL="335813" indent="-335813">
              <a:buAutoNum type="alphaLcParenR"/>
            </a:pP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Adam Smith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281619" y="1147157"/>
            <a:ext cx="2405181" cy="3177193"/>
            <a:chOff x="6381409" y="1103941"/>
            <a:chExt cx="2152991" cy="284405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409" y="1103941"/>
              <a:ext cx="2152991" cy="28440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381409" y="3761100"/>
              <a:ext cx="2152991" cy="184684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</p:spPr>
          <p:txBody>
            <a:bodyPr wrap="square" lIns="67163" tIns="33581" rIns="67163" bIns="33581">
              <a:spAutoFit/>
            </a:bodyPr>
            <a:lstStyle/>
            <a:p>
              <a:pPr algn="r"/>
              <a:r>
                <a:rPr lang="en-US" sz="900" b="1" i="1" dirty="0">
                  <a:solidFill>
                    <a:schemeClr val="bg1"/>
                  </a:solidFill>
                </a:rPr>
                <a:t>Adam Smith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52879" y="931533"/>
            <a:ext cx="3746370" cy="344817"/>
          </a:xfrm>
          <a:prstGeom prst="rect">
            <a:avLst/>
          </a:prstGeom>
        </p:spPr>
        <p:txBody>
          <a:bodyPr wrap="none" lIns="67163" tIns="33581" rIns="67163" bIns="33581">
            <a:spAutoFit/>
          </a:bodyPr>
          <a:lstStyle/>
          <a:p>
            <a:r>
              <a:rPr lang="en-US" sz="1800" b="1" dirty="0"/>
              <a:t>b. 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Teori</a:t>
            </a:r>
            <a:r>
              <a:rPr lang="en-US" sz="1800" b="1" dirty="0" smtClean="0"/>
              <a:t> </a:t>
            </a:r>
            <a:r>
              <a:rPr lang="en-US" sz="1800" b="1" dirty="0" err="1"/>
              <a:t>pertumbuhan</a:t>
            </a:r>
            <a:r>
              <a:rPr lang="en-US" sz="1800" b="1" dirty="0"/>
              <a:t> </a:t>
            </a:r>
            <a:r>
              <a:rPr lang="en-US" sz="1800" b="1" dirty="0" err="1"/>
              <a:t>ekonomi</a:t>
            </a:r>
            <a:r>
              <a:rPr lang="en-US" sz="1800" b="1" dirty="0"/>
              <a:t> </a:t>
            </a:r>
            <a:r>
              <a:rPr lang="en-US" sz="1800" b="1" dirty="0" err="1"/>
              <a:t>klasik</a:t>
            </a:r>
            <a:endParaRPr lang="en-US" sz="1800" b="1" dirty="0"/>
          </a:p>
        </p:txBody>
      </p:sp>
      <p:sp>
        <p:nvSpPr>
          <p:cNvPr id="8" name="Pentagon 7"/>
          <p:cNvSpPr/>
          <p:nvPr/>
        </p:nvSpPr>
        <p:spPr>
          <a:xfrm>
            <a:off x="629419" y="231371"/>
            <a:ext cx="5923781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A.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914400" y="224115"/>
            <a:ext cx="54670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 smtClean="0"/>
              <a:t>Pengertian</a:t>
            </a:r>
            <a:r>
              <a:rPr lang="en-US" sz="2200" b="1" dirty="0" smtClean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teori</a:t>
            </a:r>
            <a:r>
              <a:rPr lang="en-US" sz="2200" b="1" dirty="0"/>
              <a:t> </a:t>
            </a:r>
            <a:r>
              <a:rPr lang="en-US" sz="2200" b="1" dirty="0" err="1"/>
              <a:t>Pertumbuhan</a:t>
            </a:r>
            <a:r>
              <a:rPr lang="en-US" sz="2200" b="1" dirty="0"/>
              <a:t> </a:t>
            </a:r>
            <a:r>
              <a:rPr lang="en-US" sz="2200" b="1" dirty="0" err="1" smtClean="0"/>
              <a:t>Ekonomi</a:t>
            </a:r>
            <a:endParaRPr lang="en-US" sz="22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1047750"/>
            <a:ext cx="0" cy="3505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406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5516" y="7792092"/>
            <a:ext cx="4267911" cy="1791367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r>
              <a:rPr lang="en-US" b="1" dirty="0" err="1"/>
              <a:t>Pertumbuhan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</a:t>
            </a:r>
            <a:r>
              <a:rPr lang="en-US" b="1" dirty="0" err="1"/>
              <a:t>menurut</a:t>
            </a:r>
            <a:r>
              <a:rPr lang="en-US" b="1" dirty="0"/>
              <a:t> Adam Smith</a:t>
            </a:r>
          </a:p>
          <a:p>
            <a:pPr marL="335813" indent="-335813">
              <a:buAutoNum type="alphaLcParenR"/>
            </a:pP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,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(</a:t>
            </a:r>
            <a:r>
              <a:rPr lang="en-US" dirty="0" err="1"/>
              <a:t>penduduk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smtClean="0"/>
              <a:t>modal.</a:t>
            </a:r>
          </a:p>
          <a:p>
            <a:pPr marL="335813" indent="-335813">
              <a:buAutoNum type="alphaLcParenR"/>
            </a:pP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Adam Smith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96000" y="1103940"/>
            <a:ext cx="2405181" cy="3177193"/>
            <a:chOff x="6381409" y="1103941"/>
            <a:chExt cx="2152991" cy="284405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409" y="1103941"/>
              <a:ext cx="2152991" cy="28440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381409" y="3761100"/>
              <a:ext cx="2152991" cy="184684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</p:spPr>
          <p:txBody>
            <a:bodyPr wrap="square" lIns="67163" tIns="33581" rIns="67163" bIns="33581">
              <a:spAutoFit/>
            </a:bodyPr>
            <a:lstStyle/>
            <a:p>
              <a:pPr algn="r"/>
              <a:r>
                <a:rPr lang="en-US" sz="900" b="1" i="1" dirty="0">
                  <a:solidFill>
                    <a:schemeClr val="bg1"/>
                  </a:solidFill>
                </a:rPr>
                <a:t>Adam Smith</a:t>
              </a:r>
            </a:p>
          </p:txBody>
        </p:sp>
      </p:grpSp>
      <p:sp>
        <p:nvSpPr>
          <p:cNvPr id="8" name="Pentagon 7"/>
          <p:cNvSpPr/>
          <p:nvPr/>
        </p:nvSpPr>
        <p:spPr>
          <a:xfrm>
            <a:off x="629419" y="231371"/>
            <a:ext cx="5923781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A.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914400" y="224115"/>
            <a:ext cx="54670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 smtClean="0"/>
              <a:t>Pengertian</a:t>
            </a:r>
            <a:r>
              <a:rPr lang="en-US" sz="2200" b="1" dirty="0" smtClean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teori</a:t>
            </a:r>
            <a:r>
              <a:rPr lang="en-US" sz="2200" b="1" dirty="0"/>
              <a:t> </a:t>
            </a:r>
            <a:r>
              <a:rPr lang="en-US" sz="2200" b="1" dirty="0" err="1"/>
              <a:t>Pertumbuhan</a:t>
            </a:r>
            <a:r>
              <a:rPr lang="en-US" sz="2200" b="1" dirty="0"/>
              <a:t> </a:t>
            </a:r>
            <a:r>
              <a:rPr lang="en-US" sz="2200" b="1" dirty="0" err="1" smtClean="0"/>
              <a:t>Ekonomi</a:t>
            </a:r>
            <a:endParaRPr lang="en-US" sz="22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638800" y="1047750"/>
            <a:ext cx="0" cy="3429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81000" y="924163"/>
            <a:ext cx="4953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/>
              <a:t>Pertumbuhan</a:t>
            </a:r>
            <a:r>
              <a:rPr lang="en-US" sz="2000" b="1" dirty="0"/>
              <a:t> </a:t>
            </a:r>
            <a:r>
              <a:rPr lang="en-US" sz="2000" b="1" dirty="0" err="1"/>
              <a:t>ekonomi</a:t>
            </a:r>
            <a:r>
              <a:rPr lang="en-US" sz="2000" b="1" dirty="0"/>
              <a:t> </a:t>
            </a:r>
            <a:r>
              <a:rPr lang="en-US" sz="2000" b="1" dirty="0" err="1"/>
              <a:t>menurut</a:t>
            </a:r>
            <a:r>
              <a:rPr lang="en-US" sz="2000" b="1" dirty="0"/>
              <a:t> Adam Smith</a:t>
            </a:r>
          </a:p>
          <a:p>
            <a:pPr marL="335813" indent="-335813">
              <a:lnSpc>
                <a:spcPct val="150000"/>
              </a:lnSpc>
              <a:buAutoNum type="alphaLcParenR"/>
            </a:pPr>
            <a:r>
              <a:rPr lang="en-US" sz="2000" dirty="0" err="1"/>
              <a:t>Pertumbuhan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</a:t>
            </a:r>
            <a:r>
              <a:rPr lang="en-US" sz="2000" dirty="0" err="1"/>
              <a:t>ditentukan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,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(</a:t>
            </a:r>
            <a:r>
              <a:rPr lang="en-US" sz="2000" dirty="0" err="1"/>
              <a:t>penduduk</a:t>
            </a:r>
            <a:r>
              <a:rPr lang="en-US" sz="2000" dirty="0"/>
              <a:t>),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modal.</a:t>
            </a:r>
          </a:p>
          <a:p>
            <a:pPr marL="335813" indent="-335813">
              <a:lnSpc>
                <a:spcPct val="150000"/>
              </a:lnSpc>
              <a:buAutoNum type="alphaLcParenR"/>
            </a:pPr>
            <a:r>
              <a:rPr lang="en-US" sz="2000" dirty="0" err="1"/>
              <a:t>Pertumbuhan</a:t>
            </a:r>
            <a:r>
              <a:rPr lang="en-US" sz="2000" dirty="0"/>
              <a:t> </a:t>
            </a:r>
            <a:r>
              <a:rPr lang="en-US" sz="2000" dirty="0" err="1"/>
              <a:t>penduduk</a:t>
            </a:r>
            <a:r>
              <a:rPr lang="en-US" sz="2000" dirty="0"/>
              <a:t> </a:t>
            </a:r>
            <a:r>
              <a:rPr lang="en-US" sz="2000" dirty="0" err="1"/>
              <a:t>menurut</a:t>
            </a:r>
            <a:r>
              <a:rPr lang="en-US" sz="2000" dirty="0"/>
              <a:t> Adam Smith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mendorong</a:t>
            </a:r>
            <a:r>
              <a:rPr lang="en-US" sz="2000" dirty="0"/>
              <a:t> </a:t>
            </a:r>
            <a:r>
              <a:rPr lang="en-US" sz="2000" dirty="0" err="1"/>
              <a:t>pertumbuhan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7070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872731"/>
            <a:ext cx="5029200" cy="4192024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2) </a:t>
            </a:r>
            <a:r>
              <a:rPr lang="en-US" b="1" dirty="0" err="1" smtClean="0"/>
              <a:t>Pertumbuhan</a:t>
            </a:r>
            <a:r>
              <a:rPr lang="en-US" b="1" dirty="0" smtClean="0"/>
              <a:t> </a:t>
            </a:r>
            <a:r>
              <a:rPr lang="en-US" b="1" dirty="0" err="1"/>
              <a:t>ekonomi</a:t>
            </a:r>
            <a:r>
              <a:rPr lang="en-US" b="1" dirty="0"/>
              <a:t> </a:t>
            </a:r>
            <a:r>
              <a:rPr lang="en-US" b="1" dirty="0" err="1"/>
              <a:t>menurut</a:t>
            </a:r>
            <a:r>
              <a:rPr lang="en-US" b="1" dirty="0"/>
              <a:t> David </a:t>
            </a:r>
            <a:r>
              <a:rPr lang="en-US" b="1" dirty="0" smtClean="0"/>
              <a:t>Ricardo</a:t>
            </a:r>
          </a:p>
          <a:p>
            <a:pPr marL="463550" indent="-292100">
              <a:spcBef>
                <a:spcPts val="1200"/>
              </a:spcBef>
              <a:buAutoNum type="alphaLcParenR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.</a:t>
            </a:r>
          </a:p>
          <a:p>
            <a:pPr marL="463550" indent="-292100">
              <a:spcBef>
                <a:spcPts val="1200"/>
              </a:spcBef>
              <a:buAutoNum type="alphaLcParenR"/>
            </a:pP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upah</a:t>
            </a:r>
            <a:r>
              <a:rPr lang="en-US" dirty="0"/>
              <a:t>.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upah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melebihi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upah</a:t>
            </a:r>
            <a:r>
              <a:rPr lang="en-US" dirty="0"/>
              <a:t> </a:t>
            </a:r>
            <a:r>
              <a:rPr lang="en-US" dirty="0" err="1"/>
              <a:t>alamiah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minimal,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upah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upah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upah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,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.</a:t>
            </a:r>
          </a:p>
          <a:p>
            <a:pPr marL="463550" indent="-292100">
              <a:spcBef>
                <a:spcPts val="1200"/>
              </a:spcBef>
              <a:buAutoNum type="alphaLcParenR"/>
            </a:pPr>
            <a:r>
              <a:rPr lang="en-US" dirty="0" err="1" smtClean="0"/>
              <a:t>Akumulasi</a:t>
            </a:r>
            <a:r>
              <a:rPr lang="en-US" dirty="0" smtClean="0"/>
              <a:t> </a:t>
            </a:r>
            <a:r>
              <a:rPr lang="en-US" dirty="0"/>
              <a:t>modal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yang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modal </a:t>
            </a:r>
            <a:r>
              <a:rPr lang="en-US" dirty="0" err="1"/>
              <a:t>melebih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smtClean="0"/>
              <a:t>minimal.</a:t>
            </a:r>
          </a:p>
          <a:p>
            <a:pPr marL="463550" indent="-292100">
              <a:spcBef>
                <a:spcPts val="1200"/>
              </a:spcBef>
              <a:buAutoNum type="alphaLcParenR"/>
            </a:pPr>
            <a:r>
              <a:rPr lang="en-US" dirty="0" err="1" smtClean="0"/>
              <a:t>Kemajuan</a:t>
            </a:r>
            <a:r>
              <a:rPr lang="en-US" dirty="0" smtClean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.</a:t>
            </a:r>
          </a:p>
          <a:p>
            <a:pPr marL="463550" indent="-292100">
              <a:spcBef>
                <a:spcPts val="1200"/>
              </a:spcBef>
              <a:buAutoNum type="alphaLcParenR"/>
            </a:pPr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dominan</a:t>
            </a:r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019800" y="1086612"/>
            <a:ext cx="2569485" cy="3161538"/>
            <a:chOff x="5943600" y="934213"/>
            <a:chExt cx="2569485" cy="31615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934213"/>
              <a:ext cx="2563389" cy="31615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943600" y="3889433"/>
              <a:ext cx="2569485" cy="206317"/>
            </a:xfrm>
            <a:prstGeom prst="rect">
              <a:avLst/>
            </a:prstGeom>
            <a:solidFill>
              <a:schemeClr val="bg1">
                <a:alpha val="41000"/>
              </a:schemeClr>
            </a:solidFill>
          </p:spPr>
          <p:txBody>
            <a:bodyPr wrap="square" lIns="67163" tIns="33581" rIns="67163" bIns="33581">
              <a:spAutoFit/>
            </a:bodyPr>
            <a:lstStyle/>
            <a:p>
              <a:pPr algn="r"/>
              <a:r>
                <a:rPr lang="en-US" sz="900" b="1" i="1" dirty="0">
                  <a:solidFill>
                    <a:schemeClr val="bg1"/>
                  </a:solidFill>
                </a:rPr>
                <a:t>David Ricardo</a:t>
              </a:r>
            </a:p>
          </p:txBody>
        </p:sp>
      </p:grpSp>
      <p:sp>
        <p:nvSpPr>
          <p:cNvPr id="7" name="Pentagon 6"/>
          <p:cNvSpPr/>
          <p:nvPr/>
        </p:nvSpPr>
        <p:spPr>
          <a:xfrm>
            <a:off x="629419" y="231371"/>
            <a:ext cx="5923781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A.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914400" y="224115"/>
            <a:ext cx="54670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 smtClean="0"/>
              <a:t>Pengertian</a:t>
            </a:r>
            <a:r>
              <a:rPr lang="en-US" sz="2200" b="1" dirty="0" smtClean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teori</a:t>
            </a:r>
            <a:r>
              <a:rPr lang="en-US" sz="2200" b="1" dirty="0"/>
              <a:t> </a:t>
            </a:r>
            <a:r>
              <a:rPr lang="en-US" sz="2200" b="1" dirty="0" err="1"/>
              <a:t>Pertumbuhan</a:t>
            </a:r>
            <a:r>
              <a:rPr lang="en-US" sz="2200" b="1" dirty="0"/>
              <a:t> </a:t>
            </a:r>
            <a:r>
              <a:rPr lang="en-US" sz="2200" b="1" dirty="0" err="1" smtClean="0"/>
              <a:t>Ekonomi</a:t>
            </a:r>
            <a:endParaRPr lang="en-US" sz="22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638800" y="971550"/>
            <a:ext cx="0" cy="36576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132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6" t="4062"/>
          <a:stretch/>
        </p:blipFill>
        <p:spPr bwMode="auto">
          <a:xfrm>
            <a:off x="6637176" y="2717111"/>
            <a:ext cx="1390992" cy="1835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71550"/>
            <a:ext cx="1711345" cy="1561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1289" y="1200150"/>
            <a:ext cx="4648911" cy="3391805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 marL="280988" indent="-280988">
              <a:lnSpc>
                <a:spcPct val="150000"/>
              </a:lnSpc>
              <a:buAutoNum type="arabicParenR"/>
            </a:pPr>
            <a:r>
              <a:rPr lang="sv-SE" b="1" dirty="0" smtClean="0"/>
              <a:t>Pertumbuhan </a:t>
            </a:r>
            <a:r>
              <a:rPr lang="sv-SE" b="1" dirty="0"/>
              <a:t>ekonomi </a:t>
            </a:r>
            <a:r>
              <a:rPr lang="sv-SE" b="1" dirty="0" smtClean="0"/>
              <a:t>menurut Harrod - Domar</a:t>
            </a:r>
            <a:endParaRPr lang="en-US" b="1" dirty="0" smtClean="0"/>
          </a:p>
          <a:p>
            <a:pPr marL="512763" indent="-231775">
              <a:lnSpc>
                <a:spcPct val="150000"/>
              </a:lnSpc>
              <a:buAutoNum type="alphaLcParenR"/>
            </a:pPr>
            <a:r>
              <a:rPr lang="en-US" dirty="0" smtClean="0"/>
              <a:t> 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/>
              <a:t>modal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.</a:t>
            </a:r>
          </a:p>
          <a:p>
            <a:pPr marL="512763" indent="-231775">
              <a:lnSpc>
                <a:spcPct val="150000"/>
              </a:lnSpc>
              <a:buAutoNum type="alphaLcParenR"/>
            </a:pPr>
            <a:r>
              <a:rPr lang="en-US" dirty="0" smtClean="0"/>
              <a:t> 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/>
              <a:t>tabungan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512763" indent="-231775"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fluktuasi</a:t>
            </a:r>
            <a:r>
              <a:rPr lang="en-US" dirty="0" smtClean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.</a:t>
            </a:r>
          </a:p>
          <a:p>
            <a:pPr marL="512763" indent="-231775">
              <a:lnSpc>
                <a:spcPct val="150000"/>
              </a:lnSpc>
              <a:buFont typeface="+mj-lt"/>
              <a:buAutoNum type="alphaLcParenR" startAt="3"/>
            </a:pPr>
            <a:r>
              <a:rPr lang="en-US" dirty="0" smtClean="0"/>
              <a:t> 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/>
              <a:t>antara</a:t>
            </a:r>
            <a:r>
              <a:rPr lang="en-US" dirty="0"/>
              <a:t> modal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 smtClean="0"/>
              <a:t>produksi</a:t>
            </a:r>
            <a:endParaRPr lang="en-US" dirty="0" smtClean="0"/>
          </a:p>
          <a:p>
            <a:pPr marL="512763" indent="-231775">
              <a:lnSpc>
                <a:spcPct val="150000"/>
              </a:lnSpc>
            </a:pPr>
            <a:r>
              <a:rPr lang="en-US" dirty="0" smtClean="0"/>
              <a:t>       (</a:t>
            </a:r>
            <a:r>
              <a:rPr lang="en-US" i="1" dirty="0"/>
              <a:t>capital output ratio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.</a:t>
            </a:r>
          </a:p>
          <a:p>
            <a:pPr marL="512763" indent="-231775">
              <a:lnSpc>
                <a:spcPct val="150000"/>
              </a:lnSpc>
              <a:buFont typeface="+mj-lt"/>
              <a:buAutoNum type="alphaLcParenR" startAt="4"/>
            </a:pPr>
            <a:r>
              <a:rPr lang="en-US" dirty="0" smtClean="0"/>
              <a:t>  </a:t>
            </a:r>
            <a:r>
              <a:rPr lang="en-US" dirty="0" err="1" smtClean="0"/>
              <a:t>Perekonomian</a:t>
            </a:r>
            <a:r>
              <a:rPr lang="en-US" dirty="0" smtClean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280988"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endParaRPr lang="en-US" dirty="0" smtClean="0"/>
          </a:p>
          <a:p>
            <a:pPr marL="280988"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  (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).</a:t>
            </a:r>
          </a:p>
        </p:txBody>
      </p:sp>
      <p:sp>
        <p:nvSpPr>
          <p:cNvPr id="6" name="Pentagon 5"/>
          <p:cNvSpPr/>
          <p:nvPr/>
        </p:nvSpPr>
        <p:spPr>
          <a:xfrm>
            <a:off x="629419" y="231371"/>
            <a:ext cx="5923781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A.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224115"/>
            <a:ext cx="54670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 smtClean="0"/>
              <a:t>Pengertian</a:t>
            </a:r>
            <a:r>
              <a:rPr lang="en-US" sz="2200" b="1" dirty="0" smtClean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teori</a:t>
            </a:r>
            <a:r>
              <a:rPr lang="en-US" sz="2200" b="1" dirty="0"/>
              <a:t> </a:t>
            </a:r>
            <a:r>
              <a:rPr lang="en-US" sz="2200" b="1" dirty="0" err="1"/>
              <a:t>Pertumbuhan</a:t>
            </a:r>
            <a:r>
              <a:rPr lang="en-US" sz="2200" b="1" dirty="0"/>
              <a:t> </a:t>
            </a:r>
            <a:r>
              <a:rPr lang="en-US" sz="2200" b="1" dirty="0" err="1" smtClean="0"/>
              <a:t>Ekonomi</a:t>
            </a:r>
            <a:endParaRPr lang="en-US" sz="2200" b="1" dirty="0"/>
          </a:p>
        </p:txBody>
      </p:sp>
      <p:sp>
        <p:nvSpPr>
          <p:cNvPr id="9" name="Rectangle 8"/>
          <p:cNvSpPr/>
          <p:nvPr/>
        </p:nvSpPr>
        <p:spPr>
          <a:xfrm>
            <a:off x="552879" y="931533"/>
            <a:ext cx="4057352" cy="344817"/>
          </a:xfrm>
          <a:prstGeom prst="rect">
            <a:avLst/>
          </a:prstGeom>
        </p:spPr>
        <p:txBody>
          <a:bodyPr wrap="none" lIns="67163" tIns="33581" rIns="67163" bIns="33581">
            <a:spAutoFit/>
          </a:bodyPr>
          <a:lstStyle/>
          <a:p>
            <a:r>
              <a:rPr lang="fi-FI" sz="1800" b="1" dirty="0"/>
              <a:t>c. Teori pertumbuhan ekonomi Neoklasik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867400" y="971550"/>
            <a:ext cx="0" cy="36576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225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7400" y="1276350"/>
            <a:ext cx="2947416" cy="2819400"/>
            <a:chOff x="5867400" y="1493354"/>
            <a:chExt cx="2702996" cy="260239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6" r="5154"/>
            <a:stretch/>
          </p:blipFill>
          <p:spPr bwMode="auto">
            <a:xfrm>
              <a:off x="5867400" y="1493354"/>
              <a:ext cx="2702996" cy="260239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867400" y="3905313"/>
              <a:ext cx="2702996" cy="190437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</p:spPr>
          <p:txBody>
            <a:bodyPr wrap="square" lIns="67163" tIns="33581" rIns="67163" bIns="33581">
              <a:spAutoFit/>
            </a:bodyPr>
            <a:lstStyle/>
            <a:p>
              <a:pPr algn="r"/>
              <a:r>
                <a:rPr lang="en-US" sz="900" b="1" i="1" dirty="0"/>
                <a:t>Solow</a:t>
              </a:r>
            </a:p>
          </p:txBody>
        </p:sp>
      </p:grpSp>
      <p:sp>
        <p:nvSpPr>
          <p:cNvPr id="7" name="Pentagon 6"/>
          <p:cNvSpPr/>
          <p:nvPr/>
        </p:nvSpPr>
        <p:spPr>
          <a:xfrm>
            <a:off x="629419" y="231371"/>
            <a:ext cx="5923781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A.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914400" y="224115"/>
            <a:ext cx="54670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 smtClean="0"/>
              <a:t>Pengertian</a:t>
            </a:r>
            <a:r>
              <a:rPr lang="en-US" sz="2200" b="1" dirty="0" smtClean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teori</a:t>
            </a:r>
            <a:r>
              <a:rPr lang="en-US" sz="2200" b="1" dirty="0"/>
              <a:t> </a:t>
            </a:r>
            <a:r>
              <a:rPr lang="en-US" sz="2200" b="1" dirty="0" err="1"/>
              <a:t>Pertumbuhan</a:t>
            </a:r>
            <a:r>
              <a:rPr lang="en-US" sz="2200" b="1" dirty="0"/>
              <a:t> </a:t>
            </a:r>
            <a:r>
              <a:rPr lang="en-US" sz="2200" b="1" dirty="0" err="1" smtClean="0"/>
              <a:t>Ekonomi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761289" y="975506"/>
            <a:ext cx="4648911" cy="3348844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/>
              <a:t>2) </a:t>
            </a:r>
            <a:r>
              <a:rPr lang="en-US" sz="1800" b="1" dirty="0" err="1"/>
              <a:t>Pertumbuhan</a:t>
            </a:r>
            <a:r>
              <a:rPr lang="en-US" sz="1800" b="1" dirty="0"/>
              <a:t> </a:t>
            </a:r>
            <a:r>
              <a:rPr lang="en-US" sz="1800" b="1" dirty="0" err="1"/>
              <a:t>ekonomi</a:t>
            </a:r>
            <a:r>
              <a:rPr lang="en-US" sz="1800" b="1" dirty="0"/>
              <a:t> </a:t>
            </a:r>
            <a:r>
              <a:rPr lang="en-US" sz="1800" b="1" dirty="0" err="1"/>
              <a:t>menurut</a:t>
            </a:r>
            <a:r>
              <a:rPr lang="en-US" sz="1800" b="1" dirty="0"/>
              <a:t> </a:t>
            </a:r>
            <a:r>
              <a:rPr lang="en-US" sz="1800" b="1" dirty="0" smtClean="0"/>
              <a:t>Solow-Swan</a:t>
            </a:r>
          </a:p>
          <a:p>
            <a:pPr marL="231775">
              <a:lnSpc>
                <a:spcPct val="150000"/>
              </a:lnSpc>
            </a:pPr>
            <a:r>
              <a:rPr lang="en-US" sz="1800" dirty="0" err="1" smtClean="0"/>
              <a:t>Perekonomian</a:t>
            </a:r>
            <a:r>
              <a:rPr lang="en-US" sz="1800" dirty="0" smtClean="0"/>
              <a:t> </a:t>
            </a:r>
            <a:r>
              <a:rPr lang="en-US" sz="1800" dirty="0" err="1" smtClean="0"/>
              <a:t>berada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tingkat</a:t>
            </a:r>
            <a:r>
              <a:rPr lang="en-US" sz="1800" dirty="0" smtClean="0"/>
              <a:t> </a:t>
            </a:r>
            <a:r>
              <a:rPr lang="en-US" sz="1800" dirty="0" err="1" smtClean="0"/>
              <a:t>penggunaan</a:t>
            </a:r>
            <a:r>
              <a:rPr lang="en-US" sz="1800" dirty="0" smtClean="0"/>
              <a:t> </a:t>
            </a:r>
            <a:r>
              <a:rPr lang="en-US" sz="1800" dirty="0" err="1" smtClean="0"/>
              <a:t>tenaga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</a:t>
            </a:r>
            <a:r>
              <a:rPr lang="en-US" sz="1800" dirty="0" err="1" smtClean="0"/>
              <a:t>penuh</a:t>
            </a:r>
            <a:r>
              <a:rPr lang="en-US" sz="1800" dirty="0" smtClean="0"/>
              <a:t> (full employment)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tingkat</a:t>
            </a:r>
            <a:r>
              <a:rPr lang="en-US" sz="1800" dirty="0" smtClean="0"/>
              <a:t> </a:t>
            </a:r>
            <a:r>
              <a:rPr lang="en-US" sz="1800" dirty="0" err="1" smtClean="0"/>
              <a:t>pencapaian</a:t>
            </a:r>
            <a:r>
              <a:rPr lang="en-US" sz="1800" dirty="0" smtClean="0"/>
              <a:t> </a:t>
            </a:r>
            <a:r>
              <a:rPr lang="en-US" sz="1800" dirty="0" err="1" smtClean="0"/>
              <a:t>guna</a:t>
            </a:r>
            <a:r>
              <a:rPr lang="en-US" sz="1800" dirty="0" smtClean="0"/>
              <a:t> </a:t>
            </a:r>
            <a:r>
              <a:rPr lang="en-US" sz="1800" dirty="0" err="1" smtClean="0"/>
              <a:t>penuh</a:t>
            </a:r>
            <a:r>
              <a:rPr lang="en-US" sz="1800" dirty="0" smtClean="0"/>
              <a:t> (full </a:t>
            </a:r>
            <a:r>
              <a:rPr lang="en-US" sz="1800" dirty="0" err="1" smtClean="0"/>
              <a:t>utilitization</a:t>
            </a:r>
            <a:r>
              <a:rPr lang="en-US" sz="1800" dirty="0" smtClean="0"/>
              <a:t>)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faktor-faktor</a:t>
            </a:r>
            <a:r>
              <a:rPr lang="en-US" sz="1800" dirty="0" smtClean="0"/>
              <a:t> </a:t>
            </a:r>
            <a:r>
              <a:rPr lang="en-US" sz="1800" dirty="0" err="1" smtClean="0"/>
              <a:t>produksinya</a:t>
            </a:r>
            <a:r>
              <a:rPr lang="en-US" sz="1800" dirty="0" smtClean="0"/>
              <a:t>. </a:t>
            </a:r>
            <a:r>
              <a:rPr lang="en-US" sz="1800" dirty="0" err="1" smtClean="0"/>
              <a:t>Artinya</a:t>
            </a:r>
            <a:r>
              <a:rPr lang="en-US" sz="1800" dirty="0" smtClean="0"/>
              <a:t>, </a:t>
            </a:r>
            <a:r>
              <a:rPr lang="en-US" sz="1800" dirty="0" err="1" smtClean="0"/>
              <a:t>perekonomian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terus</a:t>
            </a:r>
            <a:r>
              <a:rPr lang="en-US" sz="1800" dirty="0" smtClean="0"/>
              <a:t> </a:t>
            </a:r>
            <a:r>
              <a:rPr lang="en-US" sz="1800" dirty="0" err="1" smtClean="0"/>
              <a:t>berkembang</a:t>
            </a:r>
            <a:r>
              <a:rPr lang="en-US" sz="1800" dirty="0" smtClean="0"/>
              <a:t> </a:t>
            </a:r>
            <a:r>
              <a:rPr lang="en-US" sz="1800" dirty="0" err="1" smtClean="0"/>
              <a:t>tergantung</a:t>
            </a:r>
            <a:r>
              <a:rPr lang="en-US" sz="1800" dirty="0" smtClean="0"/>
              <a:t> </a:t>
            </a:r>
            <a:r>
              <a:rPr lang="en-US" sz="1800" dirty="0" err="1" smtClean="0"/>
              <a:t>ketersediaan</a:t>
            </a:r>
            <a:r>
              <a:rPr lang="en-US" sz="1800" dirty="0" smtClean="0"/>
              <a:t> </a:t>
            </a:r>
            <a:r>
              <a:rPr lang="en-US" sz="1800" dirty="0" err="1" smtClean="0"/>
              <a:t>faktor-faktor</a:t>
            </a:r>
            <a:r>
              <a:rPr lang="en-US" sz="1800" dirty="0" smtClean="0"/>
              <a:t> di </a:t>
            </a:r>
            <a:r>
              <a:rPr lang="en-US" sz="1800" dirty="0" err="1" smtClean="0"/>
              <a:t>atas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62600" y="1123950"/>
            <a:ext cx="0" cy="32766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061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8999" y="1146813"/>
            <a:ext cx="2359201" cy="3177537"/>
            <a:chOff x="5879137" y="1030147"/>
            <a:chExt cx="2593531" cy="338385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4" r="5049"/>
            <a:stretch/>
          </p:blipFill>
          <p:spPr bwMode="auto">
            <a:xfrm>
              <a:off x="5879137" y="1030147"/>
              <a:ext cx="2593531" cy="33838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879137" y="4207684"/>
              <a:ext cx="2593531" cy="206317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</p:spPr>
          <p:txBody>
            <a:bodyPr wrap="square" lIns="67163" tIns="33581" rIns="67163" bIns="33581">
              <a:spAutoFit/>
            </a:bodyPr>
            <a:lstStyle/>
            <a:p>
              <a:pPr algn="r"/>
              <a:r>
                <a:rPr lang="en-US" sz="900" b="1" i="1" dirty="0">
                  <a:solidFill>
                    <a:schemeClr val="bg1"/>
                  </a:solidFill>
                </a:rPr>
                <a:t>Schumpeter</a:t>
              </a:r>
            </a:p>
          </p:txBody>
        </p:sp>
      </p:grpSp>
      <p:sp>
        <p:nvSpPr>
          <p:cNvPr id="7" name="Pentagon 6"/>
          <p:cNvSpPr/>
          <p:nvPr/>
        </p:nvSpPr>
        <p:spPr>
          <a:xfrm>
            <a:off x="629419" y="231371"/>
            <a:ext cx="5923781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A.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914400" y="224115"/>
            <a:ext cx="54670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 smtClean="0"/>
              <a:t>Pengertian</a:t>
            </a:r>
            <a:r>
              <a:rPr lang="en-US" sz="2200" b="1" dirty="0" smtClean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teori</a:t>
            </a:r>
            <a:r>
              <a:rPr lang="en-US" sz="2200" b="1" dirty="0"/>
              <a:t> </a:t>
            </a:r>
            <a:r>
              <a:rPr lang="en-US" sz="2200" b="1" dirty="0" err="1"/>
              <a:t>Pertumbuhan</a:t>
            </a:r>
            <a:r>
              <a:rPr lang="en-US" sz="2200" b="1" dirty="0"/>
              <a:t> </a:t>
            </a:r>
            <a:r>
              <a:rPr lang="en-US" sz="2200" b="1" dirty="0" err="1" smtClean="0"/>
              <a:t>Ekonomi</a:t>
            </a:r>
            <a:endParaRPr lang="en-US" sz="2200" b="1" dirty="0"/>
          </a:p>
        </p:txBody>
      </p:sp>
      <p:sp>
        <p:nvSpPr>
          <p:cNvPr id="10" name="Rectangle 9"/>
          <p:cNvSpPr/>
          <p:nvPr/>
        </p:nvSpPr>
        <p:spPr>
          <a:xfrm>
            <a:off x="552879" y="931533"/>
            <a:ext cx="4704921" cy="3807303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800" b="1" dirty="0"/>
              <a:t>d. </a:t>
            </a:r>
            <a:r>
              <a:rPr lang="fi-FI" sz="1800" b="1" dirty="0" smtClean="0"/>
              <a:t> Teori </a:t>
            </a:r>
            <a:r>
              <a:rPr lang="fi-FI" sz="1800" b="1" dirty="0"/>
              <a:t>pertumbuhan ekonomi </a:t>
            </a:r>
            <a:r>
              <a:rPr lang="fi-FI" sz="1800" b="1" dirty="0" smtClean="0"/>
              <a:t>Schumpeter</a:t>
            </a:r>
          </a:p>
          <a:p>
            <a:pPr marL="233363" indent="-233363">
              <a:lnSpc>
                <a:spcPct val="150000"/>
              </a:lnSpc>
            </a:pPr>
            <a:r>
              <a:rPr lang="en-US" sz="1800" dirty="0" smtClean="0"/>
              <a:t>      Schumpeter </a:t>
            </a:r>
            <a:r>
              <a:rPr lang="en-US" sz="1800" dirty="0" err="1" smtClean="0"/>
              <a:t>menekankan</a:t>
            </a:r>
            <a:r>
              <a:rPr lang="en-US" sz="1800" dirty="0" smtClean="0"/>
              <a:t> </a:t>
            </a:r>
            <a:r>
              <a:rPr lang="en-US" sz="1800" dirty="0" err="1"/>
              <a:t>peranan</a:t>
            </a:r>
            <a:r>
              <a:rPr lang="en-US" sz="1800" dirty="0"/>
              <a:t> </a:t>
            </a:r>
            <a:r>
              <a:rPr lang="en-US" sz="1800" dirty="0" smtClean="0"/>
              <a:t>  </a:t>
            </a:r>
          </a:p>
          <a:p>
            <a:pPr marL="233363" indent="-233363">
              <a:lnSpc>
                <a:spcPct val="150000"/>
              </a:lnSpc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err="1" smtClean="0"/>
              <a:t>pengusaha</a:t>
            </a:r>
            <a:r>
              <a:rPr lang="en-US" sz="1800" dirty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/>
              <a:t>wirausahawan</a:t>
            </a:r>
            <a:r>
              <a:rPr lang="en-US" sz="1800" dirty="0"/>
              <a:t> </a:t>
            </a:r>
            <a:r>
              <a:rPr lang="en-US" sz="1800" dirty="0" err="1"/>
              <a:t>sangat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</a:p>
          <a:p>
            <a:pPr marL="233363" indent="-233363">
              <a:lnSpc>
                <a:spcPct val="150000"/>
              </a:lnSpc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err="1" smtClean="0"/>
              <a:t>penting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memengaruhi</a:t>
            </a:r>
            <a:r>
              <a:rPr lang="en-US" sz="1800" dirty="0" smtClean="0"/>
              <a:t> </a:t>
            </a:r>
            <a:r>
              <a:rPr lang="en-US" sz="1800" dirty="0" err="1" smtClean="0"/>
              <a:t>pertumbuhan</a:t>
            </a:r>
            <a:endParaRPr lang="en-US" sz="1800" dirty="0" smtClean="0"/>
          </a:p>
          <a:p>
            <a:pPr marL="233363" indent="-233363">
              <a:lnSpc>
                <a:spcPct val="150000"/>
              </a:lnSpc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err="1"/>
              <a:t>ekonomi</a:t>
            </a:r>
            <a:r>
              <a:rPr lang="en-US" sz="1800" dirty="0"/>
              <a:t>. </a:t>
            </a:r>
            <a:r>
              <a:rPr lang="en-US" sz="1800" dirty="0" smtClean="0"/>
              <a:t> </a:t>
            </a:r>
            <a:r>
              <a:rPr lang="en-US" sz="1800" dirty="0" err="1" smtClean="0"/>
              <a:t>Menurut</a:t>
            </a:r>
            <a:r>
              <a:rPr lang="en-US" sz="1800" dirty="0" smtClean="0"/>
              <a:t> </a:t>
            </a:r>
            <a:r>
              <a:rPr lang="en-US" sz="1800" dirty="0"/>
              <a:t>Schumpeter</a:t>
            </a:r>
            <a:r>
              <a:rPr lang="en-US" sz="1800" dirty="0" smtClean="0"/>
              <a:t>,  </a:t>
            </a:r>
            <a:r>
              <a:rPr lang="en-US" sz="1800" dirty="0" err="1"/>
              <a:t>ketika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</a:p>
          <a:p>
            <a:pPr marL="233363" indent="-233363">
              <a:lnSpc>
                <a:spcPct val="150000"/>
              </a:lnSpc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err="1" smtClean="0"/>
              <a:t>tingkat</a:t>
            </a:r>
            <a:r>
              <a:rPr lang="en-US" sz="1800" dirty="0" smtClean="0"/>
              <a:t> </a:t>
            </a:r>
            <a:r>
              <a:rPr lang="en-US" sz="1800" dirty="0" err="1"/>
              <a:t>kemajuan</a:t>
            </a:r>
            <a:r>
              <a:rPr lang="en-US" sz="1800" dirty="0"/>
              <a:t>  </a:t>
            </a:r>
            <a:r>
              <a:rPr lang="en-US" sz="1800" dirty="0" err="1" smtClean="0"/>
              <a:t>ekonomi</a:t>
            </a:r>
            <a:r>
              <a:rPr lang="en-US" sz="1800" dirty="0" smtClean="0"/>
              <a:t> </a:t>
            </a:r>
            <a:r>
              <a:rPr lang="en-US" sz="1800" dirty="0" err="1"/>
              <a:t>semakin</a:t>
            </a:r>
            <a:r>
              <a:rPr lang="en-US" sz="1800" dirty="0"/>
              <a:t> </a:t>
            </a:r>
            <a:r>
              <a:rPr lang="en-US" sz="1800" dirty="0" err="1" smtClean="0"/>
              <a:t>tinggi</a:t>
            </a:r>
            <a:endParaRPr lang="en-US" sz="1800" dirty="0" smtClean="0"/>
          </a:p>
          <a:p>
            <a:pPr marL="233363" indent="-233363">
              <a:lnSpc>
                <a:spcPct val="150000"/>
              </a:lnSpc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kemungkinan</a:t>
            </a:r>
            <a:r>
              <a:rPr lang="en-US" sz="1800" dirty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 smtClean="0"/>
              <a:t>inovasi</a:t>
            </a:r>
            <a:endParaRPr lang="en-US" sz="1800" dirty="0" smtClean="0"/>
          </a:p>
          <a:p>
            <a:pPr marL="233363" indent="-233363">
              <a:lnSpc>
                <a:spcPct val="150000"/>
              </a:lnSpc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err="1" smtClean="0"/>
              <a:t>semakin</a:t>
            </a:r>
            <a:r>
              <a:rPr lang="en-US" sz="1800" dirty="0" smtClean="0"/>
              <a:t> </a:t>
            </a:r>
            <a:r>
              <a:rPr lang="en-US" sz="1800" dirty="0" err="1"/>
              <a:t>terbatas</a:t>
            </a:r>
            <a:r>
              <a:rPr lang="en-US" sz="1800" dirty="0"/>
              <a:t>. </a:t>
            </a:r>
          </a:p>
          <a:p>
            <a:pPr>
              <a:lnSpc>
                <a:spcPct val="150000"/>
              </a:lnSpc>
            </a:pPr>
            <a:endParaRPr lang="fi-FI" sz="18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562600" y="1123950"/>
            <a:ext cx="0" cy="32766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498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014936"/>
            <a:ext cx="3352800" cy="1175814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r>
              <a:rPr lang="en-US" sz="2400" b="1" dirty="0" err="1"/>
              <a:t>Perhitungannya</a:t>
            </a:r>
            <a:r>
              <a:rPr lang="en-US" sz="2400" b="1" dirty="0"/>
              <a:t> </a:t>
            </a:r>
            <a:r>
              <a:rPr lang="en-US" sz="2400" b="1" dirty="0" err="1"/>
              <a:t>dilakukan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rumus</a:t>
            </a:r>
            <a:r>
              <a:rPr lang="en-US" sz="2400" b="1" dirty="0"/>
              <a:t> </a:t>
            </a:r>
            <a:r>
              <a:rPr lang="en-US" sz="2400" b="1" dirty="0" err="1" smtClean="0"/>
              <a:t>sebagai</a:t>
            </a:r>
            <a:r>
              <a:rPr lang="en-US" sz="2400" b="1" dirty="0"/>
              <a:t> </a:t>
            </a:r>
            <a:r>
              <a:rPr lang="en-US" sz="2400" b="1" dirty="0" err="1" smtClean="0"/>
              <a:t>berikut</a:t>
            </a:r>
            <a:r>
              <a:rPr lang="en-US" sz="2400" b="1" dirty="0"/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7623" y="2419350"/>
            <a:ext cx="3727177" cy="991148"/>
            <a:chOff x="457247" y="2049256"/>
            <a:chExt cx="2595352" cy="99114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457247" y="2049256"/>
              <a:ext cx="2595352" cy="991148"/>
            </a:xfrm>
            <a:prstGeom prst="rect">
              <a:avLst/>
            </a:prstGeom>
            <a:grpFill/>
          </p:spPr>
          <p:txBody>
            <a:bodyPr wrap="square" lIns="67163" tIns="33581" rIns="67163" bIns="33581">
              <a:spAutoFit/>
            </a:bodyPr>
            <a:lstStyle/>
            <a:p>
              <a:r>
                <a:rPr lang="de-DE" sz="2000" b="1" i="1" dirty="0"/>
                <a:t>Pt = </a:t>
              </a:r>
              <a:r>
                <a:rPr lang="de-DE" sz="2000" b="1" i="1" dirty="0" smtClean="0"/>
                <a:t>PDBRt – PDBRt –1  x 100%</a:t>
              </a:r>
            </a:p>
            <a:p>
              <a:r>
                <a:rPr lang="de-DE" sz="2000" i="1" dirty="0"/>
                <a:t>	</a:t>
              </a:r>
              <a:r>
                <a:rPr lang="de-DE" sz="2000" i="1" dirty="0" smtClean="0"/>
                <a:t> </a:t>
              </a:r>
            </a:p>
            <a:p>
              <a:r>
                <a:rPr lang="de-DE" sz="2000" b="1" i="1" dirty="0"/>
                <a:t> </a:t>
              </a:r>
              <a:r>
                <a:rPr lang="de-DE" sz="2000" b="1" i="1" dirty="0" smtClean="0"/>
                <a:t>                  PDBRt </a:t>
              </a:r>
              <a:r>
                <a:rPr lang="de-DE" sz="2000" b="1" i="1" dirty="0"/>
                <a:t>– </a:t>
              </a:r>
              <a:r>
                <a:rPr lang="de-DE" sz="2000" b="1" i="1" dirty="0" smtClean="0"/>
                <a:t>1</a:t>
              </a:r>
              <a:endParaRPr lang="en-US" sz="2000" b="1" i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376066" y="2563700"/>
              <a:ext cx="15364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27" y="1123950"/>
            <a:ext cx="3997973" cy="2541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95300" y="3750933"/>
            <a:ext cx="4167700" cy="344817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r>
              <a:rPr lang="en-US" sz="900" i="1" dirty="0"/>
              <a:t>Salah </a:t>
            </a:r>
            <a:r>
              <a:rPr lang="en-US" sz="900" i="1" dirty="0" err="1"/>
              <a:t>satu</a:t>
            </a:r>
            <a:r>
              <a:rPr lang="en-US" sz="900" i="1" dirty="0"/>
              <a:t> </a:t>
            </a:r>
            <a:r>
              <a:rPr lang="en-US" sz="900" i="1" dirty="0" err="1"/>
              <a:t>hasil</a:t>
            </a:r>
            <a:r>
              <a:rPr lang="en-US" sz="900" i="1" dirty="0"/>
              <a:t> </a:t>
            </a:r>
            <a:r>
              <a:rPr lang="en-US" sz="900" i="1" dirty="0" err="1"/>
              <a:t>produksi</a:t>
            </a:r>
            <a:r>
              <a:rPr lang="en-US" sz="900" i="1" dirty="0"/>
              <a:t> </a:t>
            </a:r>
            <a:r>
              <a:rPr lang="en-US" sz="900" i="1" dirty="0" err="1"/>
              <a:t>unggulan</a:t>
            </a:r>
            <a:r>
              <a:rPr lang="en-US" sz="900" i="1" dirty="0"/>
              <a:t> Indonesia </a:t>
            </a:r>
            <a:r>
              <a:rPr lang="en-US" sz="900" i="1" dirty="0" err="1" smtClean="0"/>
              <a:t>adalah</a:t>
            </a:r>
            <a:r>
              <a:rPr lang="en-US" sz="900" i="1" dirty="0"/>
              <a:t> </a:t>
            </a:r>
            <a:r>
              <a:rPr lang="en-US" sz="900" i="1" dirty="0" err="1" smtClean="0"/>
              <a:t>tekstil</a:t>
            </a:r>
            <a:r>
              <a:rPr lang="en-US" sz="900" i="1" dirty="0"/>
              <a:t>. </a:t>
            </a:r>
            <a:r>
              <a:rPr lang="en-US" sz="900" i="1" dirty="0" err="1"/>
              <a:t>Suatu</a:t>
            </a:r>
            <a:r>
              <a:rPr lang="en-US" sz="900" i="1" dirty="0"/>
              <a:t> </a:t>
            </a:r>
            <a:r>
              <a:rPr lang="en-US" sz="900" i="1" dirty="0" err="1"/>
              <a:t>perekonomian</a:t>
            </a:r>
            <a:r>
              <a:rPr lang="en-US" sz="900" i="1" dirty="0"/>
              <a:t> </a:t>
            </a:r>
            <a:endParaRPr lang="en-US" sz="900" i="1" dirty="0" smtClean="0"/>
          </a:p>
          <a:p>
            <a:r>
              <a:rPr lang="en-US" sz="900" i="1" dirty="0" err="1" smtClean="0"/>
              <a:t>dikatakan</a:t>
            </a:r>
            <a:r>
              <a:rPr lang="en-US" sz="900" i="1" dirty="0" smtClean="0"/>
              <a:t> </a:t>
            </a:r>
            <a:r>
              <a:rPr lang="en-US" sz="900" i="1" dirty="0" err="1"/>
              <a:t>bertumbuh</a:t>
            </a:r>
            <a:r>
              <a:rPr lang="en-US" sz="900" i="1" dirty="0"/>
              <a:t> </a:t>
            </a:r>
            <a:r>
              <a:rPr lang="en-US" sz="900" i="1" dirty="0" err="1" smtClean="0"/>
              <a:t>bila</a:t>
            </a:r>
            <a:r>
              <a:rPr lang="en-US" sz="900" i="1" dirty="0"/>
              <a:t> </a:t>
            </a:r>
            <a:r>
              <a:rPr lang="en-US" sz="900" i="1" dirty="0" err="1" smtClean="0"/>
              <a:t>jumlah</a:t>
            </a:r>
            <a:r>
              <a:rPr lang="en-US" sz="900" i="1" dirty="0" smtClean="0"/>
              <a:t> </a:t>
            </a:r>
            <a:r>
              <a:rPr lang="en-US" sz="900" i="1" dirty="0" err="1"/>
              <a:t>produksi</a:t>
            </a:r>
            <a:r>
              <a:rPr lang="en-US" sz="900" i="1" dirty="0"/>
              <a:t> </a:t>
            </a:r>
            <a:r>
              <a:rPr lang="en-US" sz="900" i="1" dirty="0" err="1"/>
              <a:t>dan</a:t>
            </a:r>
            <a:r>
              <a:rPr lang="en-US" sz="900" i="1" dirty="0"/>
              <a:t> </a:t>
            </a:r>
            <a:r>
              <a:rPr lang="en-US" sz="900" i="1" dirty="0" err="1"/>
              <a:t>jasanya</a:t>
            </a:r>
            <a:r>
              <a:rPr lang="en-US" sz="900" i="1" dirty="0"/>
              <a:t> </a:t>
            </a:r>
            <a:r>
              <a:rPr lang="en-US" sz="900" i="1" dirty="0" err="1"/>
              <a:t>meningkat</a:t>
            </a:r>
            <a:r>
              <a:rPr lang="en-US" sz="900" dirty="0"/>
              <a:t>.</a:t>
            </a:r>
          </a:p>
        </p:txBody>
      </p:sp>
      <p:sp>
        <p:nvSpPr>
          <p:cNvPr id="8" name="Pentagon 7"/>
          <p:cNvSpPr/>
          <p:nvPr/>
        </p:nvSpPr>
        <p:spPr>
          <a:xfrm>
            <a:off x="629419" y="231371"/>
            <a:ext cx="5263051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980820" y="224115"/>
            <a:ext cx="47341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/>
              <a:t>Cara </a:t>
            </a:r>
            <a:r>
              <a:rPr lang="en-US" sz="2200" b="1" dirty="0" err="1"/>
              <a:t>Mengukur</a:t>
            </a:r>
            <a:r>
              <a:rPr lang="en-US" sz="2200" b="1" dirty="0"/>
              <a:t> </a:t>
            </a:r>
            <a:r>
              <a:rPr lang="en-US" sz="2200" b="1" dirty="0" err="1"/>
              <a:t>Pertumbuhan</a:t>
            </a:r>
            <a:r>
              <a:rPr lang="en-US" sz="2200" b="1" dirty="0"/>
              <a:t> </a:t>
            </a:r>
            <a:r>
              <a:rPr lang="en-US" sz="2200" b="1" dirty="0" err="1"/>
              <a:t>Ekonomi</a:t>
            </a:r>
            <a:endParaRPr lang="en-US" sz="2200" b="1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343400" y="1123950"/>
            <a:ext cx="0" cy="3048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148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8" grpId="0" animBg="1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932545"/>
            <a:ext cx="3200400" cy="3391805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/>
              <a:t>Menurut</a:t>
            </a:r>
            <a:r>
              <a:rPr lang="en-US" b="1" dirty="0"/>
              <a:t> Michael P. </a:t>
            </a:r>
            <a:r>
              <a:rPr lang="en-US" b="1" dirty="0" err="1" smtClean="0"/>
              <a:t>Todaro</a:t>
            </a:r>
            <a:r>
              <a:rPr lang="en-US" b="1" dirty="0" smtClean="0"/>
              <a:t> 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 multi-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rasional</a:t>
            </a:r>
            <a:r>
              <a:rPr lang="en-US" dirty="0"/>
              <a:t> </a:t>
            </a:r>
            <a:r>
              <a:rPr lang="en-US" dirty="0" err="1" smtClean="0"/>
              <a:t>percepatan</a:t>
            </a:r>
            <a:r>
              <a:rPr lang="en-US" dirty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/>
              <a:t>ekonomi,pengurangan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pemberantasan</a:t>
            </a:r>
            <a:r>
              <a:rPr lang="en-US" dirty="0" smtClean="0"/>
              <a:t> </a:t>
            </a:r>
            <a:r>
              <a:rPr lang="en-US" dirty="0" err="1" smtClean="0"/>
              <a:t>kemiskinan</a:t>
            </a:r>
            <a:r>
              <a:rPr lang="en-US" dirty="0" smtClean="0"/>
              <a:t> </a:t>
            </a:r>
            <a:r>
              <a:rPr lang="en-US" dirty="0" err="1" smtClean="0"/>
              <a:t>absolut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3300936"/>
            <a:ext cx="4648200" cy="1175814"/>
          </a:xfrm>
          <a:prstGeom prst="rect">
            <a:avLst/>
          </a:prstGeom>
          <a:noFill/>
        </p:spPr>
        <p:txBody>
          <a:bodyPr wrap="square" lIns="67163" tIns="33581" rIns="67163" bIns="33581">
            <a:spAutoFit/>
          </a:bodyPr>
          <a:lstStyle/>
          <a:p>
            <a:pPr marL="91440">
              <a:lnSpc>
                <a:spcPct val="150000"/>
              </a:lnSpc>
            </a:pPr>
            <a:r>
              <a:rPr lang="en-US" b="1" dirty="0" err="1"/>
              <a:t>Menurut</a:t>
            </a:r>
            <a:r>
              <a:rPr lang="en-US" b="1" dirty="0"/>
              <a:t> Prof. Denis </a:t>
            </a:r>
            <a:r>
              <a:rPr lang="en-US" b="1" dirty="0" err="1"/>
              <a:t>Goulet</a:t>
            </a:r>
            <a:r>
              <a:rPr lang="en-US" b="1" dirty="0"/>
              <a:t>, </a:t>
            </a:r>
            <a:r>
              <a:rPr lang="en-US" b="1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 smtClean="0"/>
              <a:t>.</a:t>
            </a:r>
            <a:r>
              <a:rPr lang="it-IT" dirty="0"/>
              <a:t> Nilai inti itu adalah rezeki, harga diri dan </a:t>
            </a:r>
            <a:r>
              <a:rPr lang="it-IT" dirty="0" smtClean="0"/>
              <a:t>kebebasan.</a:t>
            </a:r>
            <a:endParaRPr lang="en-US" dirty="0"/>
          </a:p>
        </p:txBody>
      </p:sp>
      <p:sp>
        <p:nvSpPr>
          <p:cNvPr id="9" name="Pentagon 8"/>
          <p:cNvSpPr/>
          <p:nvPr/>
        </p:nvSpPr>
        <p:spPr>
          <a:xfrm>
            <a:off x="629420" y="231371"/>
            <a:ext cx="48569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C.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973550" y="224115"/>
            <a:ext cx="42842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/>
              <a:t>Pengertian</a:t>
            </a:r>
            <a:r>
              <a:rPr lang="en-US" sz="2200" b="1" dirty="0"/>
              <a:t> Pembangunan </a:t>
            </a:r>
            <a:r>
              <a:rPr lang="en-US" sz="2200" b="1" dirty="0" err="1"/>
              <a:t>Ekonomi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648200" y="1047750"/>
            <a:ext cx="3200400" cy="2216150"/>
            <a:chOff x="537029" y="2088243"/>
            <a:chExt cx="3276600" cy="2467476"/>
          </a:xfrm>
        </p:grpSpPr>
        <p:pic>
          <p:nvPicPr>
            <p:cNvPr id="1026" name="Picture 2" descr="D:\PPT Ekonomi XI new\httpsen.wikipedia.orgwikiSoweto#mediaFileSoweto_township.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029" y="2088243"/>
              <a:ext cx="3276600" cy="24574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37029" y="3933903"/>
              <a:ext cx="3276600" cy="621816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</p:spPr>
          <p:txBody>
            <a:bodyPr wrap="square" lIns="67163" tIns="33581" rIns="67163" bIns="33581">
              <a:spAutoFit/>
            </a:bodyPr>
            <a:lstStyle/>
            <a:p>
              <a:r>
                <a:rPr lang="en-US" sz="1200" i="1" dirty="0" err="1"/>
                <a:t>Permukiman</a:t>
              </a:r>
              <a:r>
                <a:rPr lang="en-US" sz="1200" i="1" dirty="0"/>
                <a:t> liar yang </a:t>
              </a:r>
              <a:r>
                <a:rPr lang="en-US" sz="1200" i="1" dirty="0" err="1"/>
                <a:t>terletak</a:t>
              </a:r>
              <a:r>
                <a:rPr lang="en-US" sz="1200" i="1" dirty="0"/>
                <a:t> di </a:t>
              </a:r>
              <a:r>
                <a:rPr lang="en-US" sz="1200" i="1" dirty="0" err="1"/>
                <a:t>pinggir</a:t>
              </a:r>
              <a:r>
                <a:rPr lang="en-US" sz="1200" i="1" dirty="0"/>
                <a:t> kali </a:t>
              </a:r>
              <a:r>
                <a:rPr lang="en-US" sz="1200" i="1" dirty="0" err="1"/>
                <a:t>ini</a:t>
              </a:r>
              <a:r>
                <a:rPr lang="en-US" sz="1200" i="1" dirty="0"/>
                <a:t> </a:t>
              </a:r>
              <a:r>
                <a:rPr lang="en-US" sz="1200" i="1" dirty="0" err="1"/>
                <a:t>merupakan</a:t>
              </a:r>
              <a:r>
                <a:rPr lang="en-US" sz="1200" i="1" dirty="0"/>
                <a:t> </a:t>
              </a:r>
              <a:r>
                <a:rPr lang="en-US" sz="1200" i="1" dirty="0" err="1"/>
                <a:t>salah</a:t>
              </a:r>
              <a:r>
                <a:rPr lang="en-US" sz="1200" i="1" dirty="0"/>
                <a:t> </a:t>
              </a:r>
              <a:r>
                <a:rPr lang="en-US" sz="1200" i="1" dirty="0" err="1"/>
                <a:t>satu</a:t>
              </a:r>
              <a:r>
                <a:rPr lang="en-US" sz="1200" i="1" dirty="0"/>
                <a:t> </a:t>
              </a:r>
              <a:r>
                <a:rPr lang="en-US" sz="1200" i="1" dirty="0" err="1"/>
                <a:t>faktor</a:t>
              </a:r>
              <a:r>
                <a:rPr lang="en-US" sz="1200" i="1" dirty="0"/>
                <a:t> </a:t>
              </a:r>
              <a:r>
                <a:rPr lang="en-US" sz="1200" i="1" dirty="0" err="1"/>
                <a:t>dari</a:t>
              </a:r>
              <a:r>
                <a:rPr lang="en-US" sz="1200" i="1" dirty="0"/>
                <a:t> </a:t>
              </a:r>
              <a:r>
                <a:rPr lang="en-US" sz="1200" i="1" dirty="0" err="1"/>
                <a:t>pembangunan</a:t>
              </a:r>
              <a:r>
                <a:rPr lang="en-US" sz="1200" i="1" dirty="0"/>
                <a:t> </a:t>
              </a:r>
              <a:r>
                <a:rPr lang="en-US" sz="1200" i="1" dirty="0" err="1"/>
                <a:t>ekonomi</a:t>
              </a:r>
              <a:r>
                <a:rPr lang="en-US" sz="1200" i="1" dirty="0"/>
                <a:t> yang </a:t>
              </a:r>
              <a:r>
                <a:rPr lang="en-US" sz="1200" i="1" dirty="0" err="1"/>
                <a:t>tidak</a:t>
              </a:r>
              <a:r>
                <a:rPr lang="en-US" sz="1200" i="1" dirty="0"/>
                <a:t> </a:t>
              </a:r>
              <a:r>
                <a:rPr lang="en-US" sz="1200" i="1" dirty="0" err="1"/>
                <a:t>merata</a:t>
              </a:r>
              <a:endParaRPr lang="en-US" sz="1200" i="1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962400" y="1090338"/>
            <a:ext cx="0" cy="338641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059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841939"/>
            <a:ext cx="4724400" cy="1729811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/>
              <a:t>Sedangkan</a:t>
            </a:r>
            <a:r>
              <a:rPr lang="en-US" sz="1800" b="1" dirty="0"/>
              <a:t> </a:t>
            </a:r>
            <a:r>
              <a:rPr lang="en-US" sz="1800" b="1" dirty="0" err="1"/>
              <a:t>menurut</a:t>
            </a:r>
            <a:r>
              <a:rPr lang="en-US" sz="1800" b="1" dirty="0"/>
              <a:t> </a:t>
            </a:r>
            <a:r>
              <a:rPr lang="en-US" sz="1800" b="1" dirty="0" err="1"/>
              <a:t>Profesor</a:t>
            </a:r>
            <a:r>
              <a:rPr lang="en-US" sz="1800" b="1" dirty="0"/>
              <a:t> Dudley Seers </a:t>
            </a:r>
            <a:r>
              <a:rPr lang="en-US" sz="1800" b="1" dirty="0" err="1"/>
              <a:t>bahwa</a:t>
            </a:r>
            <a:r>
              <a:rPr lang="en-US" sz="1800" b="1" dirty="0"/>
              <a:t> </a:t>
            </a:r>
            <a:r>
              <a:rPr lang="en-US" sz="1800" b="1" dirty="0" err="1"/>
              <a:t>keberhasilan</a:t>
            </a:r>
            <a:r>
              <a:rPr lang="en-US" sz="1800" b="1" dirty="0"/>
              <a:t> </a:t>
            </a:r>
            <a:r>
              <a:rPr lang="en-US" sz="1800" b="1" dirty="0" err="1"/>
              <a:t>pembangunan</a:t>
            </a:r>
            <a:r>
              <a:rPr lang="en-US" sz="1800" b="1" dirty="0"/>
              <a:t> </a:t>
            </a:r>
            <a:r>
              <a:rPr lang="en-US" sz="1800" b="1" dirty="0" err="1"/>
              <a:t>ekonomi</a:t>
            </a:r>
            <a:r>
              <a:rPr lang="en-US" sz="1800" b="1" dirty="0"/>
              <a:t> </a:t>
            </a:r>
            <a:r>
              <a:rPr lang="en-US" sz="1800" b="1" dirty="0" err="1"/>
              <a:t>ditentukan</a:t>
            </a:r>
            <a:r>
              <a:rPr lang="en-US" sz="1800" b="1" dirty="0"/>
              <a:t> </a:t>
            </a:r>
            <a:r>
              <a:rPr lang="en-US" sz="1800" b="1" dirty="0" err="1"/>
              <a:t>oleh</a:t>
            </a:r>
            <a:r>
              <a:rPr lang="en-US" sz="1800" b="1" dirty="0"/>
              <a:t> </a:t>
            </a:r>
            <a:r>
              <a:rPr lang="en-US" sz="1800" b="1" dirty="0" err="1"/>
              <a:t>jawaban</a:t>
            </a:r>
            <a:r>
              <a:rPr lang="en-US" sz="1800" b="1" dirty="0"/>
              <a:t> </a:t>
            </a:r>
            <a:r>
              <a:rPr lang="en-US" sz="1800" b="1" dirty="0" err="1"/>
              <a:t>atas</a:t>
            </a:r>
            <a:r>
              <a:rPr lang="en-US" sz="1800" b="1" dirty="0"/>
              <a:t> </a:t>
            </a:r>
            <a:r>
              <a:rPr lang="en-US" sz="1800" b="1" dirty="0" err="1"/>
              <a:t>tiga</a:t>
            </a:r>
            <a:r>
              <a:rPr lang="en-US" sz="1800" b="1" dirty="0"/>
              <a:t> </a:t>
            </a:r>
            <a:r>
              <a:rPr lang="en-US" sz="1800" b="1" dirty="0" err="1"/>
              <a:t>pertanyaan</a:t>
            </a:r>
            <a:r>
              <a:rPr lang="en-US" sz="1800" b="1" dirty="0"/>
              <a:t> </a:t>
            </a:r>
            <a:r>
              <a:rPr lang="en-US" sz="1800" b="1" dirty="0" err="1"/>
              <a:t>berikut</a:t>
            </a:r>
            <a:r>
              <a:rPr lang="en-US" sz="1800" b="1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793" y="2647950"/>
            <a:ext cx="4571407" cy="16374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67163" tIns="33581" rIns="67163" bIns="33581">
            <a:spAutoFit/>
          </a:bodyPr>
          <a:lstStyle/>
          <a:p>
            <a:pPr marL="231775" indent="-231775">
              <a:lnSpc>
                <a:spcPct val="150000"/>
              </a:lnSpc>
              <a:buAutoNum type="alphaL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 smtClean="0"/>
              <a:t>kemiskinan</a:t>
            </a:r>
            <a:r>
              <a:rPr lang="en-US" dirty="0" smtClean="0"/>
              <a:t>?</a:t>
            </a:r>
          </a:p>
          <a:p>
            <a:pPr marL="231775" indent="-231775">
              <a:lnSpc>
                <a:spcPct val="150000"/>
              </a:lnSpc>
              <a:buAutoNum type="alphaL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 smtClean="0"/>
              <a:t>pengangguran</a:t>
            </a:r>
            <a:r>
              <a:rPr lang="en-US" dirty="0" smtClean="0"/>
              <a:t>?</a:t>
            </a:r>
          </a:p>
          <a:p>
            <a:pPr marL="231775" indent="-231775">
              <a:lnSpc>
                <a:spcPct val="150000"/>
              </a:lnSpc>
              <a:buAutoNum type="alphaL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 smtClean="0"/>
              <a:t>?</a:t>
            </a:r>
          </a:p>
          <a:p>
            <a:pPr marL="231775" indent="-231775">
              <a:lnSpc>
                <a:spcPct val="150000"/>
              </a:lnSpc>
              <a:buAutoNum type="alphaLcPeriod"/>
            </a:pPr>
            <a:endParaRPr lang="en-US" sz="400" dirty="0"/>
          </a:p>
        </p:txBody>
      </p:sp>
      <p:grpSp>
        <p:nvGrpSpPr>
          <p:cNvPr id="2" name="Group 1"/>
          <p:cNvGrpSpPr/>
          <p:nvPr/>
        </p:nvGrpSpPr>
        <p:grpSpPr>
          <a:xfrm>
            <a:off x="5987969" y="1047750"/>
            <a:ext cx="2470231" cy="3243109"/>
            <a:chOff x="5911769" y="1230593"/>
            <a:chExt cx="2470231" cy="302659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567" y="1230593"/>
              <a:ext cx="2464433" cy="30265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911769" y="4050873"/>
              <a:ext cx="2464433" cy="206317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</p:spPr>
          <p:txBody>
            <a:bodyPr wrap="square" lIns="67163" tIns="33581" rIns="67163" bIns="33581">
              <a:spAutoFit/>
            </a:bodyPr>
            <a:lstStyle/>
            <a:p>
              <a:pPr algn="r"/>
              <a:r>
                <a:rPr lang="en-US" sz="900" b="1" i="1" dirty="0" err="1"/>
                <a:t>Profesor</a:t>
              </a:r>
              <a:r>
                <a:rPr lang="en-US" sz="900" b="1" i="1" dirty="0"/>
                <a:t> Dudley Seers </a:t>
              </a:r>
            </a:p>
          </p:txBody>
        </p:sp>
      </p:grpSp>
      <p:sp>
        <p:nvSpPr>
          <p:cNvPr id="7" name="Pentagon 6"/>
          <p:cNvSpPr/>
          <p:nvPr/>
        </p:nvSpPr>
        <p:spPr>
          <a:xfrm>
            <a:off x="629420" y="231371"/>
            <a:ext cx="48569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C.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973550" y="224115"/>
            <a:ext cx="42842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/>
              <a:t>Pengertian</a:t>
            </a:r>
            <a:r>
              <a:rPr lang="en-US" sz="2200" b="1" dirty="0"/>
              <a:t> Pembangunan </a:t>
            </a:r>
            <a:r>
              <a:rPr lang="en-US" sz="2200" b="1" dirty="0" err="1"/>
              <a:t>Ekonomi</a:t>
            </a:r>
            <a:endParaRPr lang="en-US" sz="22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486400" y="1047750"/>
            <a:ext cx="0" cy="32766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139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629420" y="231371"/>
            <a:ext cx="24185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990600" y="224115"/>
            <a:ext cx="17659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/>
              <a:t>PETA KONSEP</a:t>
            </a:r>
            <a:endParaRPr lang="en-US" sz="2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359244" y="133350"/>
            <a:ext cx="6032156" cy="4493626"/>
            <a:chOff x="628314" y="170370"/>
            <a:chExt cx="6172199" cy="449362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4730" r="-2532"/>
            <a:stretch/>
          </p:blipFill>
          <p:spPr bwMode="auto">
            <a:xfrm>
              <a:off x="628314" y="865669"/>
              <a:ext cx="6172199" cy="3798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91" t="-880"/>
            <a:stretch/>
          </p:blipFill>
          <p:spPr bwMode="auto">
            <a:xfrm>
              <a:off x="3962400" y="170370"/>
              <a:ext cx="2679357" cy="4493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3790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895350"/>
            <a:ext cx="8148010" cy="806482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Pembangunan </a:t>
            </a:r>
            <a:r>
              <a:rPr lang="en-US" b="1" dirty="0" err="1"/>
              <a:t>ekonomi</a:t>
            </a:r>
            <a:r>
              <a:rPr lang="en-US" b="1" dirty="0"/>
              <a:t> (</a:t>
            </a:r>
            <a:r>
              <a:rPr lang="en-US" b="1" i="1" dirty="0"/>
              <a:t>economic development</a:t>
            </a:r>
            <a:r>
              <a:rPr lang="en-US" b="1" dirty="0"/>
              <a:t>) 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perubahan-perubahan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corak</a:t>
            </a:r>
            <a:r>
              <a:rPr lang="en-US" dirty="0" smtClean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29468" y="1922983"/>
            <a:ext cx="4300132" cy="23251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7163" tIns="33581" rIns="67163" bIns="33581">
            <a:spAutoFit/>
          </a:bodyPr>
          <a:lstStyle/>
          <a:p>
            <a:pPr marL="91440">
              <a:lnSpc>
                <a:spcPct val="150000"/>
              </a:lnSpc>
            </a:pPr>
            <a:r>
              <a:rPr lang="en-US" b="1" dirty="0" err="1" smtClean="0"/>
              <a:t>Pertumbuhan</a:t>
            </a:r>
            <a:r>
              <a:rPr lang="en-US" b="1" dirty="0" smtClean="0"/>
              <a:t> </a:t>
            </a:r>
            <a:r>
              <a:rPr lang="en-US" b="1" dirty="0" err="1"/>
              <a:t>ekonomi</a:t>
            </a:r>
            <a:r>
              <a:rPr lang="en-US" b="1" dirty="0"/>
              <a:t> (</a:t>
            </a:r>
            <a:r>
              <a:rPr lang="en-US" b="1" i="1" dirty="0"/>
              <a:t>economic growth</a:t>
            </a:r>
            <a:r>
              <a:rPr lang="en-US" b="1" dirty="0"/>
              <a:t>) </a:t>
            </a:r>
            <a:r>
              <a:rPr lang="en-US" b="1" dirty="0" smtClean="0"/>
              <a:t> 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 smtClean="0"/>
              <a:t>domestik</a:t>
            </a:r>
            <a:r>
              <a:rPr lang="en-US" dirty="0" smtClean="0"/>
              <a:t> </a:t>
            </a:r>
            <a:r>
              <a:rPr lang="en-US" dirty="0" err="1" smtClean="0"/>
              <a:t>bruto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.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 smtClean="0"/>
              <a:t>.</a:t>
            </a:r>
          </a:p>
          <a:p>
            <a:pPr marL="91440">
              <a:lnSpc>
                <a:spcPct val="150000"/>
              </a:lnSpc>
            </a:pPr>
            <a:endParaRPr lang="en-US" sz="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8141"/>
            <a:ext cx="2993100" cy="2436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>
            <a:off x="629420" y="231371"/>
            <a:ext cx="81335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914400" y="224115"/>
            <a:ext cx="75384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/>
              <a:t>Perbedaan</a:t>
            </a:r>
            <a:r>
              <a:rPr lang="en-US" sz="2200" b="1" dirty="0"/>
              <a:t> Pembangunan </a:t>
            </a:r>
            <a:r>
              <a:rPr lang="en-US" sz="2200" b="1" dirty="0" err="1"/>
              <a:t>Ekonomi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	</a:t>
            </a:r>
            <a:r>
              <a:rPr lang="en-US" sz="2200" b="1" dirty="0" err="1"/>
              <a:t>Pertumbuhan</a:t>
            </a:r>
            <a:r>
              <a:rPr lang="en-US" sz="2200" b="1" dirty="0"/>
              <a:t> </a:t>
            </a:r>
            <a:r>
              <a:rPr lang="en-US" sz="2200" b="1" dirty="0" err="1"/>
              <a:t>Ekonomi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03729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819150"/>
            <a:ext cx="4950777" cy="344817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r>
              <a:rPr lang="en-US" sz="1800" b="1" dirty="0" err="1"/>
              <a:t>Pengertian</a:t>
            </a:r>
            <a:r>
              <a:rPr lang="en-US" sz="1800" b="1" dirty="0"/>
              <a:t> </a:t>
            </a:r>
            <a:r>
              <a:rPr lang="en-US" sz="1800" b="1" dirty="0" err="1"/>
              <a:t>Perencanaan</a:t>
            </a:r>
            <a:r>
              <a:rPr lang="en-US" sz="1800" b="1" dirty="0"/>
              <a:t> Pembangunan </a:t>
            </a:r>
            <a:r>
              <a:rPr lang="en-US" sz="1800" b="1" dirty="0" err="1"/>
              <a:t>Ekonomi</a:t>
            </a:r>
            <a:endParaRPr lang="en-US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381593" y="1276350"/>
            <a:ext cx="4723807" cy="36841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7163" tIns="33581" rIns="67163" bIns="33581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Ada </a:t>
            </a:r>
            <a:r>
              <a:rPr lang="en-US" b="1" dirty="0" err="1"/>
              <a:t>beberapa</a:t>
            </a:r>
            <a:r>
              <a:rPr lang="en-US" b="1" dirty="0"/>
              <a:t> </a:t>
            </a:r>
            <a:r>
              <a:rPr lang="en-US" b="1" dirty="0" err="1"/>
              <a:t>pemdapat</a:t>
            </a:r>
            <a:r>
              <a:rPr lang="en-US" b="1" dirty="0"/>
              <a:t> </a:t>
            </a:r>
            <a:r>
              <a:rPr lang="en-US" b="1" dirty="0" err="1"/>
              <a:t>para</a:t>
            </a:r>
            <a:r>
              <a:rPr lang="en-US" b="1" dirty="0"/>
              <a:t> </a:t>
            </a:r>
            <a:r>
              <a:rPr lang="en-US" b="1" dirty="0" err="1"/>
              <a:t>ahli</a:t>
            </a:r>
            <a:r>
              <a:rPr lang="en-US" b="1" dirty="0"/>
              <a:t> </a:t>
            </a:r>
            <a:r>
              <a:rPr lang="en-US" b="1" dirty="0" err="1"/>
              <a:t>mengenai</a:t>
            </a:r>
            <a:r>
              <a:rPr lang="en-US" b="1" dirty="0"/>
              <a:t> </a:t>
            </a:r>
            <a:r>
              <a:rPr lang="en-US" b="1" dirty="0" err="1"/>
              <a:t>pengertian</a:t>
            </a:r>
            <a:r>
              <a:rPr lang="en-US" b="1" dirty="0"/>
              <a:t> </a:t>
            </a:r>
            <a:r>
              <a:rPr lang="en-US" b="1" dirty="0" err="1"/>
              <a:t>perencanaan</a:t>
            </a:r>
            <a:r>
              <a:rPr lang="en-US" b="1" dirty="0"/>
              <a:t> </a:t>
            </a:r>
            <a:r>
              <a:rPr lang="en-US" b="1" dirty="0" err="1"/>
              <a:t>pembangunan</a:t>
            </a:r>
            <a:r>
              <a:rPr lang="en-US" b="1" dirty="0"/>
              <a:t>, </a:t>
            </a:r>
            <a:r>
              <a:rPr lang="en-US" b="1" dirty="0" err="1"/>
              <a:t>antara</a:t>
            </a:r>
            <a:r>
              <a:rPr lang="en-US" b="1" dirty="0"/>
              <a:t> lain</a:t>
            </a:r>
            <a:r>
              <a:rPr lang="en-US" b="1" dirty="0" smtClean="0"/>
              <a:t>:</a:t>
            </a:r>
          </a:p>
          <a:p>
            <a:pPr>
              <a:spcBef>
                <a:spcPts val="600"/>
              </a:spcBef>
            </a:pPr>
            <a:endParaRPr lang="en-US" sz="200" b="1" dirty="0"/>
          </a:p>
          <a:p>
            <a:pPr marL="288925" indent="-288925">
              <a:spcBef>
                <a:spcPts val="600"/>
              </a:spcBef>
              <a:buAutoNum type="arabicParenR"/>
            </a:pPr>
            <a:r>
              <a:rPr lang="en-US" dirty="0" smtClean="0"/>
              <a:t>Lionel </a:t>
            </a:r>
            <a:r>
              <a:rPr lang="en-US" dirty="0"/>
              <a:t>Robbins </a:t>
            </a:r>
            <a:r>
              <a:rPr lang="en-US" dirty="0" err="1"/>
              <a:t>mendefinisikannya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control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penekanan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tukar</a:t>
            </a:r>
            <a:r>
              <a:rPr lang="en-US" dirty="0"/>
              <a:t> </a:t>
            </a:r>
            <a:r>
              <a:rPr lang="en-US" dirty="0" err="1"/>
              <a:t>menukar</a:t>
            </a:r>
            <a:r>
              <a:rPr lang="en-US" dirty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.</a:t>
            </a:r>
          </a:p>
          <a:p>
            <a:pPr marL="288925" indent="-288925">
              <a:spcBef>
                <a:spcPts val="600"/>
              </a:spcBef>
              <a:buAutoNum type="arabicParenR"/>
            </a:pP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/>
              <a:t>F. A. Hayek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otoritas</a:t>
            </a:r>
            <a:r>
              <a:rPr lang="en-US" dirty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.</a:t>
            </a:r>
          </a:p>
          <a:p>
            <a:pPr marL="288925" indent="-288925">
              <a:spcBef>
                <a:spcPts val="600"/>
              </a:spcBef>
              <a:buAutoNum type="arabicParenR"/>
            </a:pPr>
            <a:r>
              <a:rPr lang="en-US" dirty="0" smtClean="0"/>
              <a:t>Hugh </a:t>
            </a:r>
            <a:r>
              <a:rPr lang="en-US" dirty="0"/>
              <a:t>Dalton </a:t>
            </a:r>
            <a:r>
              <a:rPr lang="en-US" dirty="0" err="1"/>
              <a:t>berpendapat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sengaja</a:t>
            </a:r>
            <a:r>
              <a:rPr lang="en-US" dirty="0" smtClean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orang-orang yang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 smtClean="0"/>
              <a:t>.</a:t>
            </a:r>
          </a:p>
          <a:p>
            <a:pPr marL="288925" indent="-288925">
              <a:spcBef>
                <a:spcPts val="600"/>
              </a:spcBef>
              <a:buAutoNum type="arabicParenR"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943600" y="1276350"/>
            <a:ext cx="2457028" cy="3222685"/>
            <a:chOff x="5914057" y="655002"/>
            <a:chExt cx="2340090" cy="2947239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4057" y="655002"/>
              <a:ext cx="2340090" cy="29376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914057" y="3413558"/>
              <a:ext cx="2340089" cy="1886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67163" tIns="33581" rIns="67163" bIns="33581">
              <a:spAutoFit/>
            </a:bodyPr>
            <a:lstStyle/>
            <a:p>
              <a:pPr algn="r"/>
              <a:r>
                <a:rPr lang="en-US" sz="900" b="1" i="1" dirty="0"/>
                <a:t>Lionel Robbins </a:t>
              </a:r>
            </a:p>
          </p:txBody>
        </p:sp>
      </p:grpSp>
      <p:sp>
        <p:nvSpPr>
          <p:cNvPr id="9" name="Pentagon 8"/>
          <p:cNvSpPr/>
          <p:nvPr/>
        </p:nvSpPr>
        <p:spPr>
          <a:xfrm>
            <a:off x="629420" y="231371"/>
            <a:ext cx="50855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955480" y="224115"/>
            <a:ext cx="45309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/>
              <a:t>Perencanaan</a:t>
            </a:r>
            <a:r>
              <a:rPr lang="en-US" sz="2200" b="1" dirty="0"/>
              <a:t> Pembangunan </a:t>
            </a:r>
            <a:r>
              <a:rPr lang="en-US" sz="2200" b="1" dirty="0" err="1"/>
              <a:t>Ekonomi</a:t>
            </a:r>
            <a:endParaRPr lang="en-US" sz="2200" b="1" dirty="0"/>
          </a:p>
        </p:txBody>
      </p:sp>
      <p:pic>
        <p:nvPicPr>
          <p:cNvPr id="12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486400" y="1276350"/>
            <a:ext cx="0" cy="34023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045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4442" y="1290209"/>
            <a:ext cx="4760958" cy="27223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7163" tIns="33581" rIns="67163" bIns="33581">
            <a:spAutoFit/>
          </a:bodyPr>
          <a:lstStyle/>
          <a:p>
            <a:pPr marL="91440">
              <a:lnSpc>
                <a:spcPct val="150000"/>
              </a:lnSpc>
            </a:pPr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/>
              <a:t>yang </a:t>
            </a:r>
            <a:r>
              <a:rPr lang="en-US" b="1" dirty="0" err="1"/>
              <a:t>dipandang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ahli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hal-hal</a:t>
            </a:r>
            <a:r>
              <a:rPr lang="en-US" b="1" dirty="0" smtClean="0"/>
              <a:t> </a:t>
            </a:r>
            <a:r>
              <a:rPr lang="en-US" b="1" dirty="0"/>
              <a:t>yang </a:t>
            </a:r>
            <a:r>
              <a:rPr lang="en-US" b="1" dirty="0" err="1"/>
              <a:t>memengaruhi</a:t>
            </a:r>
            <a:r>
              <a:rPr lang="en-US" b="1" dirty="0"/>
              <a:t> </a:t>
            </a:r>
            <a:r>
              <a:rPr lang="en-US" b="1" dirty="0" err="1"/>
              <a:t>pembangunan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 smtClean="0"/>
              <a:t>.</a:t>
            </a:r>
          </a:p>
          <a:p>
            <a:pPr marL="90488" indent="28575">
              <a:lnSpc>
                <a:spcPct val="150000"/>
              </a:lnSpc>
              <a:buAutoNum type="arabicPeriod"/>
            </a:pPr>
            <a:r>
              <a:rPr lang="en-US" dirty="0" smtClean="0"/>
              <a:t>  Tanah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 smtClean="0"/>
              <a:t>alam</a:t>
            </a:r>
            <a:endParaRPr lang="en-US" dirty="0"/>
          </a:p>
          <a:p>
            <a:pPr marL="90488" indent="28575">
              <a:lnSpc>
                <a:spcPct val="150000"/>
              </a:lnSpc>
              <a:buAutoNum type="arabicPeriod"/>
            </a:pPr>
            <a:r>
              <a:rPr lang="en-US" dirty="0" smtClean="0"/>
              <a:t>  </a:t>
            </a:r>
            <a:r>
              <a:rPr lang="en-US" dirty="0" err="1" smtClean="0"/>
              <a:t>Kuantitas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pPr marL="90488" indent="28575">
              <a:lnSpc>
                <a:spcPct val="150000"/>
              </a:lnSpc>
              <a:buAutoNum type="arabicPeriod"/>
            </a:pPr>
            <a:r>
              <a:rPr lang="en-US" dirty="0" smtClean="0"/>
              <a:t>  </a:t>
            </a:r>
            <a:r>
              <a:rPr lang="en-US" dirty="0" err="1" smtClean="0"/>
              <a:t>Kepemilikan</a:t>
            </a:r>
            <a:r>
              <a:rPr lang="en-US" dirty="0" smtClean="0"/>
              <a:t> </a:t>
            </a:r>
            <a:r>
              <a:rPr lang="en-US" dirty="0" err="1"/>
              <a:t>barang</a:t>
            </a:r>
            <a:r>
              <a:rPr lang="en-US" dirty="0"/>
              <a:t> modal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penguasaan</a:t>
            </a:r>
            <a:endParaRPr lang="en-US" dirty="0" smtClean="0"/>
          </a:p>
          <a:p>
            <a:pPr marL="90488"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teknologi</a:t>
            </a:r>
            <a:endParaRPr lang="en-US" dirty="0" smtClean="0"/>
          </a:p>
          <a:p>
            <a:pPr marL="53975">
              <a:lnSpc>
                <a:spcPct val="150000"/>
              </a:lnSpc>
            </a:pPr>
            <a:r>
              <a:rPr lang="en-US" dirty="0" smtClean="0"/>
              <a:t>4. 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marL="433388" indent="-342900">
              <a:lnSpc>
                <a:spcPct val="150000"/>
              </a:lnSpc>
              <a:buAutoNum type="arabicPeriod" startAt="4"/>
            </a:pPr>
            <a:endParaRPr lang="en-US" sz="300" dirty="0"/>
          </a:p>
        </p:txBody>
      </p:sp>
      <p:sp>
        <p:nvSpPr>
          <p:cNvPr id="8" name="Pentagon 7"/>
          <p:cNvSpPr/>
          <p:nvPr/>
        </p:nvSpPr>
        <p:spPr>
          <a:xfrm>
            <a:off x="629420" y="231371"/>
            <a:ext cx="7447779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F.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914400" y="224115"/>
            <a:ext cx="7010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/>
              <a:t>Faktor-Faktor</a:t>
            </a:r>
            <a:r>
              <a:rPr lang="en-US" sz="2200" b="1" dirty="0"/>
              <a:t> yang </a:t>
            </a:r>
            <a:r>
              <a:rPr lang="en-US" sz="2200" b="1" dirty="0" err="1"/>
              <a:t>Memengaruhi</a:t>
            </a:r>
            <a:r>
              <a:rPr lang="en-US" sz="2200" b="1" dirty="0"/>
              <a:t> </a:t>
            </a:r>
            <a:r>
              <a:rPr lang="en-US" sz="2200" b="1" dirty="0" smtClean="0"/>
              <a:t>Pembangunan </a:t>
            </a:r>
            <a:r>
              <a:rPr lang="en-US" sz="2200" b="1" dirty="0" err="1"/>
              <a:t>Ekonomi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041698" y="1169562"/>
            <a:ext cx="3797502" cy="3004066"/>
            <a:chOff x="4953000" y="1169562"/>
            <a:chExt cx="3797502" cy="3004066"/>
          </a:xfrm>
        </p:grpSpPr>
        <p:pic>
          <p:nvPicPr>
            <p:cNvPr id="2051" name="Picture 3" descr="D:\PPT Ekonomi XI new\gambar ekonomi\shutterstock_56665178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6"/>
            <a:stretch/>
          </p:blipFill>
          <p:spPr bwMode="auto">
            <a:xfrm>
              <a:off x="4953000" y="1169562"/>
              <a:ext cx="3797502" cy="30040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953000" y="3550134"/>
              <a:ext cx="3797502" cy="621816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</p:spPr>
          <p:txBody>
            <a:bodyPr wrap="square" lIns="67163" tIns="33581" rIns="67163" bIns="33581">
              <a:spAutoFit/>
            </a:bodyPr>
            <a:lstStyle/>
            <a:p>
              <a:pPr marL="91440"/>
              <a:r>
                <a:rPr lang="en-US" sz="1200" i="1" dirty="0" err="1"/>
                <a:t>Kepadatan</a:t>
              </a:r>
              <a:r>
                <a:rPr lang="en-US" sz="1200" i="1" dirty="0"/>
                <a:t> </a:t>
              </a:r>
              <a:r>
                <a:rPr lang="en-US" sz="1200" i="1" dirty="0" err="1"/>
                <a:t>penduduk</a:t>
              </a:r>
              <a:r>
                <a:rPr lang="en-US" sz="1200" i="1" dirty="0"/>
                <a:t> </a:t>
              </a:r>
              <a:r>
                <a:rPr lang="en-US" sz="1200" i="1" dirty="0" err="1"/>
                <a:t>kota</a:t>
              </a:r>
              <a:r>
                <a:rPr lang="en-US" sz="1200" i="1" dirty="0"/>
                <a:t> Jakarta </a:t>
              </a:r>
              <a:r>
                <a:rPr lang="en-US" sz="1200" i="1" dirty="0" err="1"/>
                <a:t>semakin</a:t>
              </a:r>
              <a:endParaRPr lang="en-US" sz="1200" i="1" dirty="0"/>
            </a:p>
            <a:p>
              <a:pPr marL="91440"/>
              <a:r>
                <a:rPr lang="en-US" sz="1200" i="1" dirty="0" err="1"/>
                <a:t>meningkat</a:t>
              </a:r>
              <a:r>
                <a:rPr lang="en-US" sz="1200" i="1" dirty="0"/>
                <a:t> </a:t>
              </a:r>
              <a:r>
                <a:rPr lang="en-US" sz="1200" i="1" dirty="0" err="1"/>
                <a:t>seiring</a:t>
              </a:r>
              <a:r>
                <a:rPr lang="en-US" sz="1200" i="1" dirty="0"/>
                <a:t> </a:t>
              </a:r>
              <a:r>
                <a:rPr lang="en-US" sz="1200" i="1" dirty="0" err="1"/>
                <a:t>dengan</a:t>
              </a:r>
              <a:r>
                <a:rPr lang="en-US" sz="1200" i="1" dirty="0"/>
                <a:t> </a:t>
              </a:r>
              <a:r>
                <a:rPr lang="en-US" sz="1200" i="1" dirty="0" err="1"/>
                <a:t>meningkatnya</a:t>
              </a:r>
              <a:r>
                <a:rPr lang="en-US" sz="1200" i="1" dirty="0"/>
                <a:t> </a:t>
              </a:r>
              <a:r>
                <a:rPr lang="en-US" sz="1200" i="1" dirty="0" err="1"/>
                <a:t>penduduk</a:t>
              </a:r>
              <a:endParaRPr lang="en-US" sz="1200" i="1" dirty="0"/>
            </a:p>
            <a:p>
              <a:pPr marL="91440"/>
              <a:r>
                <a:rPr lang="en-US" sz="1200" i="1" dirty="0" err="1"/>
                <a:t>desa</a:t>
              </a:r>
              <a:r>
                <a:rPr lang="en-US" sz="1200" i="1" dirty="0"/>
                <a:t> yang </a:t>
              </a:r>
              <a:r>
                <a:rPr lang="en-US" sz="1200" i="1" dirty="0" err="1"/>
                <a:t>ingin</a:t>
              </a:r>
              <a:r>
                <a:rPr lang="en-US" sz="1200" i="1" dirty="0"/>
                <a:t> </a:t>
              </a:r>
              <a:r>
                <a:rPr lang="en-US" sz="1200" i="1" dirty="0" err="1"/>
                <a:t>bekerja</a:t>
              </a:r>
              <a:r>
                <a:rPr lang="en-US" sz="1200" i="1" dirty="0"/>
                <a:t> di </a:t>
              </a:r>
              <a:r>
                <a:rPr lang="en-US" sz="1200" i="1" dirty="0" err="1"/>
                <a:t>Ibu</a:t>
              </a:r>
              <a:r>
                <a:rPr lang="en-US" sz="1200" i="1" dirty="0"/>
                <a:t> </a:t>
              </a:r>
              <a:r>
                <a:rPr lang="en-US" sz="1200" i="1" dirty="0" err="1"/>
                <a:t>kota</a:t>
              </a:r>
              <a:r>
                <a:rPr lang="en-US" sz="1200" i="1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3614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6803" y="819150"/>
            <a:ext cx="4167008" cy="3876553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 marL="335813" indent="-335813">
              <a:lnSpc>
                <a:spcPct val="150000"/>
              </a:lnSpc>
              <a:spcBef>
                <a:spcPts val="300"/>
              </a:spcBef>
              <a:buAutoNum type="arabicPeriod"/>
            </a:pPr>
            <a:r>
              <a:rPr lang="en-US" sz="2000" dirty="0" err="1" smtClean="0"/>
              <a:t>Rendahnya</a:t>
            </a:r>
            <a:r>
              <a:rPr lang="en-US" sz="2000" dirty="0" smtClean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kehidupan</a:t>
            </a:r>
            <a:r>
              <a:rPr lang="en-US" sz="2000" dirty="0"/>
              <a:t> </a:t>
            </a:r>
            <a:r>
              <a:rPr lang="en-US" sz="2000" dirty="0" smtClean="0"/>
              <a:t>            (</a:t>
            </a:r>
            <a:r>
              <a:rPr lang="en-US" sz="2000" i="1" dirty="0"/>
              <a:t>Low Level of Living</a:t>
            </a:r>
            <a:r>
              <a:rPr lang="en-US" sz="2000" dirty="0" smtClean="0"/>
              <a:t>).</a:t>
            </a:r>
          </a:p>
          <a:p>
            <a:pPr marL="335813" indent="-335813">
              <a:lnSpc>
                <a:spcPct val="150000"/>
              </a:lnSpc>
              <a:spcBef>
                <a:spcPts val="300"/>
              </a:spcBef>
              <a:buAutoNum type="arabicPeriod"/>
            </a:pPr>
            <a:r>
              <a:rPr lang="en-US" sz="2000" dirty="0" err="1" smtClean="0"/>
              <a:t>Tingginya</a:t>
            </a:r>
            <a:r>
              <a:rPr lang="en-US" sz="2000" dirty="0" smtClean="0"/>
              <a:t> </a:t>
            </a:r>
            <a:r>
              <a:rPr lang="en-US" sz="2000" dirty="0" err="1"/>
              <a:t>pertambahan</a:t>
            </a:r>
            <a:r>
              <a:rPr lang="en-US" sz="2000" dirty="0"/>
              <a:t> </a:t>
            </a:r>
            <a:r>
              <a:rPr lang="en-US" sz="2000" dirty="0" err="1"/>
              <a:t>penduduk</a:t>
            </a:r>
            <a:r>
              <a:rPr lang="en-US" sz="2000" dirty="0"/>
              <a:t> </a:t>
            </a:r>
            <a:r>
              <a:rPr lang="en-US" sz="2000" dirty="0" smtClean="0"/>
              <a:t>  (</a:t>
            </a:r>
            <a:r>
              <a:rPr lang="en-US" sz="2000" i="1" dirty="0"/>
              <a:t>High Rates of Population Growth</a:t>
            </a:r>
            <a:r>
              <a:rPr lang="en-US" sz="2000" dirty="0" smtClean="0"/>
              <a:t>).</a:t>
            </a:r>
          </a:p>
          <a:p>
            <a:pPr marL="335813" indent="-335813">
              <a:lnSpc>
                <a:spcPct val="150000"/>
              </a:lnSpc>
              <a:spcBef>
                <a:spcPts val="300"/>
              </a:spcBef>
              <a:buAutoNum type="arabicPeriod"/>
            </a:pPr>
            <a:r>
              <a:rPr lang="en-US" sz="2000" dirty="0" err="1" smtClean="0"/>
              <a:t>Tingginya</a:t>
            </a:r>
            <a:r>
              <a:rPr lang="en-US" sz="2000" dirty="0" smtClean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 smtClean="0"/>
              <a:t>pengangguran</a:t>
            </a:r>
            <a:r>
              <a:rPr lang="en-US" sz="2000" dirty="0" smtClean="0"/>
              <a:t>        </a:t>
            </a:r>
            <a:r>
              <a:rPr lang="en-US" sz="2000" dirty="0"/>
              <a:t>(</a:t>
            </a:r>
            <a:r>
              <a:rPr lang="en-US" sz="2000" i="1" dirty="0"/>
              <a:t>High Rates of </a:t>
            </a:r>
            <a:r>
              <a:rPr lang="en-US" sz="2000" i="1" dirty="0" smtClean="0"/>
              <a:t>Unemployment</a:t>
            </a:r>
            <a:r>
              <a:rPr lang="en-US" sz="2000" dirty="0" smtClean="0"/>
              <a:t>).</a:t>
            </a:r>
          </a:p>
          <a:p>
            <a:pPr marL="335813" indent="-335813">
              <a:lnSpc>
                <a:spcPct val="150000"/>
              </a:lnSpc>
              <a:spcBef>
                <a:spcPts val="300"/>
              </a:spcBef>
              <a:buAutoNum type="arabicPeriod"/>
            </a:pPr>
            <a:r>
              <a:rPr lang="en-US" sz="2000" dirty="0" err="1" smtClean="0"/>
              <a:t>Pasar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 smtClean="0"/>
              <a:t>sempurna</a:t>
            </a:r>
            <a:r>
              <a:rPr lang="en-US" sz="2000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53000" y="3979533"/>
            <a:ext cx="3778269" cy="344817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r>
              <a:rPr lang="en-US" sz="900" i="1" dirty="0"/>
              <a:t>Indonesia </a:t>
            </a:r>
            <a:r>
              <a:rPr lang="en-US" sz="900" i="1" dirty="0" err="1"/>
              <a:t>merupakan</a:t>
            </a:r>
            <a:r>
              <a:rPr lang="en-US" sz="900" i="1" dirty="0"/>
              <a:t> </a:t>
            </a:r>
            <a:r>
              <a:rPr lang="en-US" sz="900" i="1" dirty="0" err="1"/>
              <a:t>salah</a:t>
            </a:r>
            <a:r>
              <a:rPr lang="en-US" sz="900" i="1" dirty="0"/>
              <a:t> </a:t>
            </a:r>
            <a:r>
              <a:rPr lang="en-US" sz="900" i="1" dirty="0" err="1"/>
              <a:t>satu</a:t>
            </a:r>
            <a:r>
              <a:rPr lang="en-US" sz="900" i="1" dirty="0"/>
              <a:t> </a:t>
            </a:r>
            <a:r>
              <a:rPr lang="en-US" sz="900" i="1" dirty="0" err="1" smtClean="0"/>
              <a:t>negara</a:t>
            </a:r>
            <a:r>
              <a:rPr lang="en-US" sz="900" i="1" dirty="0" smtClean="0"/>
              <a:t> </a:t>
            </a:r>
            <a:r>
              <a:rPr lang="en-US" sz="900" i="1" dirty="0" err="1" smtClean="0"/>
              <a:t>berkembang</a:t>
            </a:r>
            <a:r>
              <a:rPr lang="en-US" sz="900" i="1" dirty="0" smtClean="0"/>
              <a:t> </a:t>
            </a:r>
            <a:r>
              <a:rPr lang="en-US" sz="900" i="1" dirty="0"/>
              <a:t>yang </a:t>
            </a:r>
            <a:r>
              <a:rPr lang="en-US" sz="900" i="1" dirty="0" err="1"/>
              <a:t>perekonomiannya</a:t>
            </a:r>
            <a:endParaRPr lang="en-US" sz="900" i="1" dirty="0"/>
          </a:p>
          <a:p>
            <a:r>
              <a:rPr lang="en-US" sz="900" i="1" dirty="0" err="1"/>
              <a:t>banyak</a:t>
            </a:r>
            <a:r>
              <a:rPr lang="en-US" sz="900" i="1" dirty="0"/>
              <a:t> </a:t>
            </a:r>
            <a:r>
              <a:rPr lang="en-US" sz="900" i="1" dirty="0" err="1"/>
              <a:t>tergantung</a:t>
            </a:r>
            <a:r>
              <a:rPr lang="en-US" sz="900" i="1" dirty="0"/>
              <a:t> </a:t>
            </a:r>
            <a:r>
              <a:rPr lang="en-US" sz="900" i="1" dirty="0" err="1"/>
              <a:t>dari</a:t>
            </a:r>
            <a:r>
              <a:rPr lang="en-US" sz="900" i="1" dirty="0"/>
              <a:t> </a:t>
            </a:r>
            <a:r>
              <a:rPr lang="en-US" sz="900" i="1" dirty="0" err="1"/>
              <a:t>sektor</a:t>
            </a:r>
            <a:r>
              <a:rPr lang="en-US" sz="900" i="1" dirty="0"/>
              <a:t> </a:t>
            </a:r>
            <a:r>
              <a:rPr lang="en-US" sz="900" i="1" dirty="0" err="1"/>
              <a:t>pertanian</a:t>
            </a:r>
            <a:r>
              <a:rPr lang="en-US" sz="900" i="1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89" y="1200150"/>
            <a:ext cx="3629511" cy="2722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5"/>
          <p:cNvSpPr/>
          <p:nvPr/>
        </p:nvSpPr>
        <p:spPr>
          <a:xfrm>
            <a:off x="629420" y="231371"/>
            <a:ext cx="78287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224115"/>
            <a:ext cx="8305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/>
              <a:t>Permasalahan</a:t>
            </a:r>
            <a:r>
              <a:rPr lang="en-US" sz="2200" b="1" dirty="0"/>
              <a:t> Pembangunan </a:t>
            </a:r>
            <a:r>
              <a:rPr lang="en-US" sz="2200" b="1" dirty="0" err="1"/>
              <a:t>Ekonomi</a:t>
            </a:r>
            <a:r>
              <a:rPr lang="en-US" sz="2200" b="1" dirty="0"/>
              <a:t> di Negara </a:t>
            </a:r>
            <a:r>
              <a:rPr lang="en-US" sz="2200" b="1" dirty="0" err="1"/>
              <a:t>Berkembang</a:t>
            </a:r>
            <a:endParaRPr lang="en-US" sz="22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724400" y="1047750"/>
            <a:ext cx="0" cy="352107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2281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 animBg="1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6803" y="819150"/>
            <a:ext cx="4271397" cy="3676498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+mj-lt"/>
              <a:buAutoNum type="arabicPeriod" startAt="5"/>
            </a:pPr>
            <a:r>
              <a:rPr lang="en-US" sz="1700" dirty="0" err="1" smtClean="0"/>
              <a:t>Ketergantungan</a:t>
            </a:r>
            <a:r>
              <a:rPr lang="en-US" sz="1700" dirty="0" smtClean="0"/>
              <a:t> yang </a:t>
            </a:r>
            <a:r>
              <a:rPr lang="en-US" sz="1700" dirty="0" err="1" smtClean="0"/>
              <a:t>besar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kerentanan</a:t>
            </a:r>
            <a:r>
              <a:rPr lang="en-US" sz="1700" dirty="0" smtClean="0"/>
              <a:t> </a:t>
            </a:r>
            <a:r>
              <a:rPr lang="en-US" sz="1700" dirty="0" err="1" smtClean="0"/>
              <a:t>dalam</a:t>
            </a:r>
            <a:r>
              <a:rPr lang="en-US" sz="1700" dirty="0" smtClean="0"/>
              <a:t> </a:t>
            </a:r>
            <a:r>
              <a:rPr lang="en-US" sz="1700" dirty="0" err="1" smtClean="0"/>
              <a:t>hubungan</a:t>
            </a:r>
            <a:r>
              <a:rPr lang="en-US" sz="1700" dirty="0" smtClean="0"/>
              <a:t> </a:t>
            </a:r>
            <a:r>
              <a:rPr lang="en-US" sz="1700" dirty="0" err="1" smtClean="0"/>
              <a:t>internasional</a:t>
            </a:r>
            <a:r>
              <a:rPr lang="en-US" sz="1700" dirty="0" smtClean="0"/>
              <a:t>     (</a:t>
            </a:r>
            <a:r>
              <a:rPr lang="en-US" sz="1700" i="1" dirty="0" smtClean="0"/>
              <a:t>Dominance, Dependence, and Vulnerability in International Relation</a:t>
            </a:r>
            <a:r>
              <a:rPr lang="en-US" sz="1700" dirty="0" smtClean="0"/>
              <a:t>).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+mj-lt"/>
              <a:buAutoNum type="arabicPeriod" startAt="5"/>
            </a:pPr>
            <a:r>
              <a:rPr lang="en-US" sz="1700" dirty="0" err="1" smtClean="0"/>
              <a:t>Rendahnya</a:t>
            </a:r>
            <a:r>
              <a:rPr lang="en-US" sz="1700" dirty="0" smtClean="0"/>
              <a:t> </a:t>
            </a:r>
            <a:r>
              <a:rPr lang="en-US" sz="1700" dirty="0" err="1" smtClean="0"/>
              <a:t>tingkat</a:t>
            </a:r>
            <a:r>
              <a:rPr lang="en-US" sz="1700" dirty="0" smtClean="0"/>
              <a:t> </a:t>
            </a:r>
            <a:r>
              <a:rPr lang="en-US" sz="1700" dirty="0" err="1" smtClean="0"/>
              <a:t>produktivitas</a:t>
            </a:r>
            <a:r>
              <a:rPr lang="en-US" sz="1700" dirty="0" smtClean="0"/>
              <a:t>            (</a:t>
            </a:r>
            <a:r>
              <a:rPr lang="en-US" sz="1700" i="1" dirty="0" smtClean="0"/>
              <a:t>Low level of Production</a:t>
            </a:r>
            <a:r>
              <a:rPr lang="en-US" sz="1700" dirty="0" smtClean="0"/>
              <a:t>).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+mj-lt"/>
              <a:buAutoNum type="arabicPeriod" startAt="5"/>
            </a:pPr>
            <a:r>
              <a:rPr lang="en-US" sz="1700" dirty="0" err="1" smtClean="0"/>
              <a:t>Ketergantungan</a:t>
            </a:r>
            <a:r>
              <a:rPr lang="en-US" sz="1700" dirty="0" smtClean="0"/>
              <a:t> </a:t>
            </a:r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sektor</a:t>
            </a:r>
            <a:r>
              <a:rPr lang="en-US" sz="1700" dirty="0" smtClean="0"/>
              <a:t> </a:t>
            </a:r>
            <a:r>
              <a:rPr lang="en-US" sz="1700" dirty="0" err="1" smtClean="0"/>
              <a:t>pertanian</a:t>
            </a:r>
            <a:r>
              <a:rPr lang="en-US" sz="1700" dirty="0" smtClean="0"/>
              <a:t>-primer (</a:t>
            </a:r>
            <a:r>
              <a:rPr lang="en-US" sz="1700" i="1" dirty="0" smtClean="0"/>
              <a:t>Substantial Dependence on Agricultural-Primary Production</a:t>
            </a:r>
            <a:r>
              <a:rPr lang="en-US" sz="1700" dirty="0" smtClean="0"/>
              <a:t>).</a:t>
            </a:r>
            <a:endParaRPr lang="en-US" sz="1700" dirty="0"/>
          </a:p>
        </p:txBody>
      </p:sp>
      <p:sp>
        <p:nvSpPr>
          <p:cNvPr id="6" name="Pentagon 5"/>
          <p:cNvSpPr/>
          <p:nvPr/>
        </p:nvSpPr>
        <p:spPr>
          <a:xfrm>
            <a:off x="629420" y="231371"/>
            <a:ext cx="78287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224115"/>
            <a:ext cx="8305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/>
              <a:t>Permasalahan</a:t>
            </a:r>
            <a:r>
              <a:rPr lang="en-US" sz="2200" b="1" dirty="0"/>
              <a:t> Pembangunan </a:t>
            </a:r>
            <a:r>
              <a:rPr lang="en-US" sz="2200" b="1" dirty="0" err="1"/>
              <a:t>Ekonomi</a:t>
            </a:r>
            <a:r>
              <a:rPr lang="en-US" sz="2200" b="1" dirty="0"/>
              <a:t> di Negara </a:t>
            </a:r>
            <a:r>
              <a:rPr lang="en-US" sz="2200" b="1" dirty="0" err="1"/>
              <a:t>Berkembang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4953000" y="3979533"/>
            <a:ext cx="3778269" cy="344817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r>
              <a:rPr lang="en-US" sz="900" i="1" dirty="0"/>
              <a:t>Indonesia </a:t>
            </a:r>
            <a:r>
              <a:rPr lang="en-US" sz="900" i="1" dirty="0" err="1"/>
              <a:t>merupakan</a:t>
            </a:r>
            <a:r>
              <a:rPr lang="en-US" sz="900" i="1" dirty="0"/>
              <a:t> </a:t>
            </a:r>
            <a:r>
              <a:rPr lang="en-US" sz="900" i="1" dirty="0" err="1"/>
              <a:t>salah</a:t>
            </a:r>
            <a:r>
              <a:rPr lang="en-US" sz="900" i="1" dirty="0"/>
              <a:t> </a:t>
            </a:r>
            <a:r>
              <a:rPr lang="en-US" sz="900" i="1" dirty="0" err="1"/>
              <a:t>satu</a:t>
            </a:r>
            <a:r>
              <a:rPr lang="en-US" sz="900" i="1" dirty="0"/>
              <a:t> </a:t>
            </a:r>
            <a:r>
              <a:rPr lang="en-US" sz="900" i="1" dirty="0" err="1" smtClean="0"/>
              <a:t>negara</a:t>
            </a:r>
            <a:r>
              <a:rPr lang="en-US" sz="900" i="1" dirty="0" smtClean="0"/>
              <a:t> </a:t>
            </a:r>
            <a:r>
              <a:rPr lang="en-US" sz="900" i="1" dirty="0" err="1" smtClean="0"/>
              <a:t>berkembang</a:t>
            </a:r>
            <a:r>
              <a:rPr lang="en-US" sz="900" i="1" dirty="0" smtClean="0"/>
              <a:t> </a:t>
            </a:r>
            <a:r>
              <a:rPr lang="en-US" sz="900" i="1" dirty="0"/>
              <a:t>yang </a:t>
            </a:r>
            <a:r>
              <a:rPr lang="en-US" sz="900" i="1" dirty="0" err="1"/>
              <a:t>perekonomiannya</a:t>
            </a:r>
            <a:endParaRPr lang="en-US" sz="900" i="1" dirty="0"/>
          </a:p>
          <a:p>
            <a:r>
              <a:rPr lang="en-US" sz="900" i="1" dirty="0" err="1"/>
              <a:t>banyak</a:t>
            </a:r>
            <a:r>
              <a:rPr lang="en-US" sz="900" i="1" dirty="0"/>
              <a:t> </a:t>
            </a:r>
            <a:r>
              <a:rPr lang="en-US" sz="900" i="1" dirty="0" err="1"/>
              <a:t>tergantung</a:t>
            </a:r>
            <a:r>
              <a:rPr lang="en-US" sz="900" i="1" dirty="0"/>
              <a:t> </a:t>
            </a:r>
            <a:r>
              <a:rPr lang="en-US" sz="900" i="1" dirty="0" err="1"/>
              <a:t>dari</a:t>
            </a:r>
            <a:r>
              <a:rPr lang="en-US" sz="900" i="1" dirty="0"/>
              <a:t> </a:t>
            </a:r>
            <a:r>
              <a:rPr lang="en-US" sz="900" i="1" dirty="0" err="1"/>
              <a:t>sektor</a:t>
            </a:r>
            <a:r>
              <a:rPr lang="en-US" sz="900" i="1" dirty="0"/>
              <a:t> </a:t>
            </a:r>
            <a:r>
              <a:rPr lang="en-US" sz="900" i="1" dirty="0" err="1"/>
              <a:t>pertanian</a:t>
            </a:r>
            <a:r>
              <a:rPr lang="en-US" sz="900" i="1" dirty="0"/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89" y="1200150"/>
            <a:ext cx="3629511" cy="2722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724400" y="971550"/>
            <a:ext cx="0" cy="352107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205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895350"/>
            <a:ext cx="3517141" cy="314039"/>
          </a:xfrm>
          <a:prstGeom prst="rect">
            <a:avLst/>
          </a:prstGeom>
        </p:spPr>
        <p:txBody>
          <a:bodyPr wrap="none" lIns="67163" tIns="33581" rIns="67163" bIns="33581">
            <a:spAutoFit/>
          </a:bodyPr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Kebijakan</a:t>
            </a:r>
            <a:r>
              <a:rPr lang="en-US" b="1" dirty="0" smtClean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Strategi</a:t>
            </a:r>
            <a:r>
              <a:rPr lang="en-US" b="1" dirty="0"/>
              <a:t> Pembangunan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479" y="1242101"/>
            <a:ext cx="4682121" cy="3391805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 marL="228600" indent="-228600">
              <a:lnSpc>
                <a:spcPct val="150000"/>
              </a:lnSpc>
              <a:buAutoNum type="alphaLcPeriod"/>
            </a:pP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 Pembangunan </a:t>
            </a:r>
            <a:r>
              <a:rPr lang="en-US" dirty="0" err="1"/>
              <a:t>Nasional</a:t>
            </a:r>
            <a:r>
              <a:rPr lang="en-US" dirty="0"/>
              <a:t> 2005–2025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</a:t>
            </a:r>
            <a:r>
              <a:rPr lang="en-US" dirty="0" err="1" smtClean="0"/>
              <a:t>Visi</a:t>
            </a:r>
            <a:r>
              <a:rPr lang="en-US" dirty="0" smtClean="0"/>
              <a:t> </a:t>
            </a:r>
            <a:r>
              <a:rPr lang="en-US" dirty="0"/>
              <a:t>Pembangunan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2005–2025 </a:t>
            </a:r>
            <a:r>
              <a:rPr lang="en-US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/>
              <a:t>Indonesia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yang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mandiri</a:t>
            </a:r>
            <a:r>
              <a:rPr lang="en-US" dirty="0"/>
              <a:t>, </a:t>
            </a:r>
            <a:r>
              <a:rPr lang="en-US" dirty="0" err="1"/>
              <a:t>maju</a:t>
            </a:r>
            <a:r>
              <a:rPr lang="en-US" dirty="0"/>
              <a:t>, </a:t>
            </a:r>
            <a:r>
              <a:rPr lang="en-US" dirty="0" err="1"/>
              <a:t>adil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makmur</a:t>
            </a:r>
            <a:r>
              <a:rPr lang="en-US" dirty="0"/>
              <a:t>.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 smtClean="0"/>
              <a:t>.</a:t>
            </a:r>
            <a:endParaRPr lang="en-US" dirty="0"/>
          </a:p>
          <a:p>
            <a:pPr marL="282575" indent="-107950">
              <a:lnSpc>
                <a:spcPct val="150000"/>
              </a:lnSpc>
              <a:buAutoNum type="arabicParenR"/>
            </a:pPr>
            <a:r>
              <a:rPr lang="en-US" dirty="0" smtClean="0"/>
              <a:t> </a:t>
            </a:r>
            <a:r>
              <a:rPr lang="en-US" dirty="0" err="1" smtClean="0"/>
              <a:t>Mewujudkan</a:t>
            </a:r>
            <a:r>
              <a:rPr lang="en-US" dirty="0" smtClean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berakhlak</a:t>
            </a:r>
            <a:r>
              <a:rPr lang="en-US" dirty="0"/>
              <a:t> </a:t>
            </a:r>
            <a:r>
              <a:rPr lang="en-US" dirty="0" err="1"/>
              <a:t>mulia</a:t>
            </a:r>
            <a:r>
              <a:rPr lang="en-US" dirty="0"/>
              <a:t>, </a:t>
            </a:r>
            <a:r>
              <a:rPr lang="en-US" dirty="0" smtClean="0"/>
              <a:t> </a:t>
            </a:r>
          </a:p>
          <a:p>
            <a:pPr marL="174625"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bermoral</a:t>
            </a:r>
            <a:r>
              <a:rPr lang="en-US" dirty="0"/>
              <a:t>, </a:t>
            </a:r>
            <a:r>
              <a:rPr lang="en-US" dirty="0" err="1"/>
              <a:t>beretika</a:t>
            </a:r>
            <a:r>
              <a:rPr lang="en-US" dirty="0"/>
              <a:t>, </a:t>
            </a:r>
            <a:r>
              <a:rPr lang="en-US" dirty="0" err="1"/>
              <a:t>berbudaya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beradab</a:t>
            </a:r>
            <a:r>
              <a:rPr lang="en-US" dirty="0"/>
              <a:t> </a:t>
            </a:r>
            <a:endParaRPr lang="en-US" dirty="0" smtClean="0"/>
          </a:p>
          <a:p>
            <a:pPr marL="174625"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/>
              <a:t>falsafah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.</a:t>
            </a:r>
          </a:p>
          <a:p>
            <a:pPr marL="403225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yang </a:t>
            </a:r>
            <a:r>
              <a:rPr lang="en-US" dirty="0" err="1"/>
              <a:t>berdaya</a:t>
            </a:r>
            <a:r>
              <a:rPr lang="en-US" dirty="0"/>
              <a:t> </a:t>
            </a:r>
            <a:r>
              <a:rPr lang="en-US" dirty="0" err="1"/>
              <a:t>saing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24135" y="3790949"/>
            <a:ext cx="3338865" cy="344817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r>
              <a:rPr lang="en-US" sz="900" i="1" dirty="0" err="1"/>
              <a:t>Perkembangan</a:t>
            </a:r>
            <a:r>
              <a:rPr lang="en-US" sz="900" i="1" dirty="0"/>
              <a:t> </a:t>
            </a:r>
            <a:r>
              <a:rPr lang="en-US" sz="900" i="1" dirty="0" err="1"/>
              <a:t>perekonomian</a:t>
            </a:r>
            <a:r>
              <a:rPr lang="en-US" sz="900" i="1" dirty="0"/>
              <a:t> di </a:t>
            </a:r>
            <a:r>
              <a:rPr lang="en-US" sz="900" i="1" dirty="0" err="1"/>
              <a:t>kotakota</a:t>
            </a:r>
            <a:r>
              <a:rPr lang="en-US" sz="900" i="1" dirty="0"/>
              <a:t> </a:t>
            </a:r>
            <a:r>
              <a:rPr lang="en-US" sz="900" i="1" dirty="0" err="1"/>
              <a:t>besar</a:t>
            </a:r>
            <a:r>
              <a:rPr lang="en-US" sz="900" i="1" dirty="0"/>
              <a:t>, </a:t>
            </a:r>
            <a:r>
              <a:rPr lang="en-US" sz="900" i="1" dirty="0" err="1"/>
              <a:t>seperti</a:t>
            </a:r>
            <a:r>
              <a:rPr lang="en-US" sz="900" i="1" dirty="0"/>
              <a:t> Jakarta, </a:t>
            </a:r>
            <a:r>
              <a:rPr lang="en-US" sz="900" i="1" dirty="0" err="1"/>
              <a:t>adalah</a:t>
            </a:r>
            <a:r>
              <a:rPr lang="en-US" sz="900" i="1" dirty="0"/>
              <a:t> </a:t>
            </a:r>
            <a:r>
              <a:rPr lang="en-US" sz="900" i="1" dirty="0" err="1"/>
              <a:t>salah</a:t>
            </a:r>
            <a:r>
              <a:rPr lang="en-US" sz="900" i="1" dirty="0"/>
              <a:t> </a:t>
            </a:r>
            <a:r>
              <a:rPr lang="en-US" sz="900" i="1" dirty="0" err="1"/>
              <a:t>satu</a:t>
            </a:r>
            <a:r>
              <a:rPr lang="en-US" sz="900" i="1" dirty="0"/>
              <a:t> </a:t>
            </a:r>
            <a:r>
              <a:rPr lang="en-US" sz="900" i="1" dirty="0" err="1"/>
              <a:t>hasil</a:t>
            </a:r>
            <a:r>
              <a:rPr lang="en-US" sz="900" i="1" dirty="0"/>
              <a:t> </a:t>
            </a:r>
            <a:r>
              <a:rPr lang="en-US" sz="900" i="1" dirty="0" err="1"/>
              <a:t>dari</a:t>
            </a:r>
            <a:r>
              <a:rPr lang="en-US" sz="900" i="1" dirty="0"/>
              <a:t> </a:t>
            </a:r>
            <a:r>
              <a:rPr lang="en-US" sz="900" i="1" dirty="0" err="1"/>
              <a:t>strategi</a:t>
            </a:r>
            <a:r>
              <a:rPr lang="en-US" sz="900" i="1" dirty="0"/>
              <a:t> </a:t>
            </a:r>
            <a:r>
              <a:rPr lang="en-US" sz="900" i="1" dirty="0" err="1"/>
              <a:t>pembangunan</a:t>
            </a:r>
            <a:r>
              <a:rPr lang="en-US" sz="900" i="1" dirty="0"/>
              <a:t> </a:t>
            </a:r>
            <a:r>
              <a:rPr lang="en-US" sz="900" i="1" dirty="0" err="1"/>
              <a:t>nasional</a:t>
            </a:r>
            <a:r>
              <a:rPr lang="en-US" sz="900" i="1" dirty="0"/>
              <a:t>.</a:t>
            </a:r>
          </a:p>
        </p:txBody>
      </p:sp>
      <p:pic>
        <p:nvPicPr>
          <p:cNvPr id="4098" name="Picture 2" descr="D:\PPT Ekonomi XI new\gambar ekonomi\shutterstock_101033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28750"/>
            <a:ext cx="3441403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>
          <a:xfrm>
            <a:off x="629420" y="231371"/>
            <a:ext cx="79811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H.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914400" y="224115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Kebijakan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Strategi</a:t>
            </a:r>
            <a:r>
              <a:rPr lang="en-US" sz="2000" b="1" dirty="0"/>
              <a:t> Pembangunan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 smtClean="0"/>
              <a:t>Indikator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Keberhasilannya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181600" y="1031872"/>
            <a:ext cx="0" cy="352107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370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895350"/>
            <a:ext cx="3517141" cy="314039"/>
          </a:xfrm>
          <a:prstGeom prst="rect">
            <a:avLst/>
          </a:prstGeom>
        </p:spPr>
        <p:txBody>
          <a:bodyPr wrap="none" lIns="67163" tIns="33581" rIns="67163" bIns="33581">
            <a:spAutoFit/>
          </a:bodyPr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Kebijakan</a:t>
            </a:r>
            <a:r>
              <a:rPr lang="en-US" b="1" dirty="0" smtClean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Strategi</a:t>
            </a:r>
            <a:r>
              <a:rPr lang="en-US" b="1" dirty="0"/>
              <a:t> Pembangunan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479" y="1242101"/>
            <a:ext cx="4453521" cy="3535434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 marL="282575" indent="-282575">
              <a:spcBef>
                <a:spcPts val="600"/>
              </a:spcBef>
              <a:buFont typeface="+mj-lt"/>
              <a:buAutoNum type="arabicParenR" startAt="3"/>
            </a:pPr>
            <a:r>
              <a:rPr lang="en-US" dirty="0" err="1" smtClean="0"/>
              <a:t>Mewujudkan</a:t>
            </a:r>
            <a:r>
              <a:rPr lang="en-US" dirty="0" smtClean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demokratis</a:t>
            </a:r>
            <a:r>
              <a:rPr lang="en-US" dirty="0"/>
              <a:t> </a:t>
            </a:r>
            <a:r>
              <a:rPr lang="en-US" dirty="0" err="1"/>
              <a:t>berlandaskan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.</a:t>
            </a:r>
          </a:p>
          <a:p>
            <a:pPr marL="282575" indent="-282575">
              <a:spcBef>
                <a:spcPts val="600"/>
              </a:spcBef>
              <a:buFont typeface="+mj-lt"/>
              <a:buAutoNum type="arabicParenR" startAt="3"/>
            </a:pPr>
            <a:r>
              <a:rPr lang="en-US" dirty="0" err="1"/>
              <a:t>Mewujudkan</a:t>
            </a:r>
            <a:r>
              <a:rPr lang="en-US" dirty="0"/>
              <a:t> Indonesia </a:t>
            </a:r>
            <a:r>
              <a:rPr lang="en-US" dirty="0" err="1"/>
              <a:t>aman</a:t>
            </a:r>
            <a:r>
              <a:rPr lang="en-US" dirty="0"/>
              <a:t>, </a:t>
            </a:r>
            <a:r>
              <a:rPr lang="en-US" dirty="0" err="1"/>
              <a:t>damai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bersatu</a:t>
            </a:r>
            <a:r>
              <a:rPr lang="en-US" dirty="0"/>
              <a:t>.</a:t>
            </a:r>
          </a:p>
          <a:p>
            <a:pPr marL="282575" indent="-282575">
              <a:spcBef>
                <a:spcPts val="600"/>
              </a:spcBef>
              <a:buFont typeface="+mj-lt"/>
              <a:buAutoNum type="arabicParenR" startAt="3"/>
            </a:pP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pemerataan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berkeadilan</a:t>
            </a:r>
            <a:r>
              <a:rPr lang="en-US" dirty="0"/>
              <a:t>.</a:t>
            </a:r>
          </a:p>
          <a:p>
            <a:pPr marL="282575" indent="-282575">
              <a:spcBef>
                <a:spcPts val="600"/>
              </a:spcBef>
              <a:buFont typeface="+mj-lt"/>
              <a:buAutoNum type="arabicParenR" startAt="3"/>
            </a:pPr>
            <a:r>
              <a:rPr lang="en-US" dirty="0" err="1"/>
              <a:t>Mewujudkan</a:t>
            </a:r>
            <a:r>
              <a:rPr lang="en-US" dirty="0"/>
              <a:t> Indonesia </a:t>
            </a:r>
            <a:r>
              <a:rPr lang="en-US" dirty="0" err="1"/>
              <a:t>asri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lestari</a:t>
            </a:r>
            <a:r>
              <a:rPr lang="en-US" dirty="0"/>
              <a:t>.</a:t>
            </a:r>
          </a:p>
          <a:p>
            <a:pPr marL="282575" indent="-282575">
              <a:spcBef>
                <a:spcPts val="600"/>
              </a:spcBef>
              <a:buFont typeface="+mj-lt"/>
              <a:buAutoNum type="arabicParenR" startAt="3"/>
            </a:pPr>
            <a:r>
              <a:rPr lang="en-US" dirty="0" err="1"/>
              <a:t>Mewujudkan</a:t>
            </a:r>
            <a:r>
              <a:rPr lang="en-US" dirty="0"/>
              <a:t> Indonesia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kepulauan</a:t>
            </a:r>
            <a:r>
              <a:rPr lang="en-US" dirty="0"/>
              <a:t> yang </a:t>
            </a:r>
            <a:r>
              <a:rPr lang="en-US" dirty="0" err="1"/>
              <a:t>mandiri</a:t>
            </a:r>
            <a:r>
              <a:rPr lang="en-US" dirty="0"/>
              <a:t>, </a:t>
            </a:r>
            <a:r>
              <a:rPr lang="en-US" dirty="0" err="1"/>
              <a:t>maju</a:t>
            </a:r>
            <a:r>
              <a:rPr lang="en-US" dirty="0"/>
              <a:t>, </a:t>
            </a:r>
            <a:r>
              <a:rPr lang="en-US" dirty="0" err="1"/>
              <a:t>kuat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berbasiskan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.</a:t>
            </a:r>
          </a:p>
          <a:p>
            <a:pPr marL="282575" indent="-282575">
              <a:spcBef>
                <a:spcPts val="600"/>
              </a:spcBef>
              <a:buFont typeface="+mj-lt"/>
              <a:buAutoNum type="arabicParenR" startAt="3"/>
            </a:pPr>
            <a:r>
              <a:rPr lang="en-US" dirty="0" err="1"/>
              <a:t>Mewujudkan</a:t>
            </a:r>
            <a:r>
              <a:rPr lang="en-US" dirty="0"/>
              <a:t> Indonesia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pergaulan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24135" y="3790949"/>
            <a:ext cx="3338865" cy="344817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r>
              <a:rPr lang="en-US" sz="900" i="1" dirty="0" err="1"/>
              <a:t>Perkembangan</a:t>
            </a:r>
            <a:r>
              <a:rPr lang="en-US" sz="900" i="1" dirty="0"/>
              <a:t> </a:t>
            </a:r>
            <a:r>
              <a:rPr lang="en-US" sz="900" i="1" dirty="0" err="1"/>
              <a:t>perekonomian</a:t>
            </a:r>
            <a:r>
              <a:rPr lang="en-US" sz="900" i="1" dirty="0"/>
              <a:t> di </a:t>
            </a:r>
            <a:r>
              <a:rPr lang="en-US" sz="900" i="1" dirty="0" err="1"/>
              <a:t>kotakota</a:t>
            </a:r>
            <a:r>
              <a:rPr lang="en-US" sz="900" i="1" dirty="0"/>
              <a:t> </a:t>
            </a:r>
            <a:r>
              <a:rPr lang="en-US" sz="900" i="1" dirty="0" err="1"/>
              <a:t>besar</a:t>
            </a:r>
            <a:r>
              <a:rPr lang="en-US" sz="900" i="1" dirty="0"/>
              <a:t>, </a:t>
            </a:r>
            <a:r>
              <a:rPr lang="en-US" sz="900" i="1" dirty="0" err="1"/>
              <a:t>seperti</a:t>
            </a:r>
            <a:r>
              <a:rPr lang="en-US" sz="900" i="1" dirty="0"/>
              <a:t> Jakarta, </a:t>
            </a:r>
            <a:r>
              <a:rPr lang="en-US" sz="900" i="1" dirty="0" err="1"/>
              <a:t>adalah</a:t>
            </a:r>
            <a:r>
              <a:rPr lang="en-US" sz="900" i="1" dirty="0"/>
              <a:t> </a:t>
            </a:r>
            <a:r>
              <a:rPr lang="en-US" sz="900" i="1" dirty="0" err="1"/>
              <a:t>salah</a:t>
            </a:r>
            <a:r>
              <a:rPr lang="en-US" sz="900" i="1" dirty="0"/>
              <a:t> </a:t>
            </a:r>
            <a:r>
              <a:rPr lang="en-US" sz="900" i="1" dirty="0" err="1"/>
              <a:t>satu</a:t>
            </a:r>
            <a:r>
              <a:rPr lang="en-US" sz="900" i="1" dirty="0"/>
              <a:t> </a:t>
            </a:r>
            <a:r>
              <a:rPr lang="en-US" sz="900" i="1" dirty="0" err="1"/>
              <a:t>hasil</a:t>
            </a:r>
            <a:r>
              <a:rPr lang="en-US" sz="900" i="1" dirty="0"/>
              <a:t> </a:t>
            </a:r>
            <a:r>
              <a:rPr lang="en-US" sz="900" i="1" dirty="0" err="1"/>
              <a:t>dari</a:t>
            </a:r>
            <a:r>
              <a:rPr lang="en-US" sz="900" i="1" dirty="0"/>
              <a:t> </a:t>
            </a:r>
            <a:r>
              <a:rPr lang="en-US" sz="900" i="1" dirty="0" err="1"/>
              <a:t>strategi</a:t>
            </a:r>
            <a:r>
              <a:rPr lang="en-US" sz="900" i="1" dirty="0"/>
              <a:t> </a:t>
            </a:r>
            <a:r>
              <a:rPr lang="en-US" sz="900" i="1" dirty="0" err="1"/>
              <a:t>pembangunan</a:t>
            </a:r>
            <a:r>
              <a:rPr lang="en-US" sz="900" i="1" dirty="0"/>
              <a:t> </a:t>
            </a:r>
            <a:r>
              <a:rPr lang="en-US" sz="900" i="1" dirty="0" err="1"/>
              <a:t>nasional</a:t>
            </a:r>
            <a:r>
              <a:rPr lang="en-US" sz="900" i="1" dirty="0"/>
              <a:t>.</a:t>
            </a:r>
          </a:p>
        </p:txBody>
      </p:sp>
      <p:pic>
        <p:nvPicPr>
          <p:cNvPr id="4098" name="Picture 2" descr="D:\PPT Ekonomi XI new\gambar ekonomi\shutterstock_101033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28750"/>
            <a:ext cx="3441403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>
          <a:xfrm>
            <a:off x="629420" y="231371"/>
            <a:ext cx="79811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H.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914400" y="224115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Kebijakan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Strategi</a:t>
            </a:r>
            <a:r>
              <a:rPr lang="en-US" sz="2000" b="1" dirty="0"/>
              <a:t> Pembangunan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 smtClean="0"/>
              <a:t>Indikator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Keberhasilannya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105400" y="1031872"/>
            <a:ext cx="0" cy="352107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97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077" y="1193170"/>
            <a:ext cx="3876628" cy="768266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/>
              <a:t>Tahapan</a:t>
            </a:r>
            <a:r>
              <a:rPr lang="en-US" b="1" dirty="0"/>
              <a:t> </a:t>
            </a:r>
            <a:r>
              <a:rPr lang="en-US" b="1" dirty="0" err="1"/>
              <a:t>skala</a:t>
            </a:r>
            <a:r>
              <a:rPr lang="en-US" b="1" dirty="0"/>
              <a:t> </a:t>
            </a:r>
            <a:r>
              <a:rPr lang="en-US" b="1" dirty="0" err="1"/>
              <a:t>prioritas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 </a:t>
            </a:r>
            <a:r>
              <a:rPr lang="en-US" b="1" dirty="0" err="1"/>
              <a:t>danstrategi</a:t>
            </a:r>
            <a:r>
              <a:rPr lang="en-US" b="1" dirty="0"/>
              <a:t> RPJM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ringkas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berikut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5122" name="Picture 2" descr="D:\PPT Ekonomi XI new\gambar ekonomi\shutterstock_407207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57" y="1733550"/>
            <a:ext cx="3581400" cy="2196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895350"/>
            <a:ext cx="4865330" cy="314039"/>
          </a:xfrm>
          <a:prstGeom prst="rect">
            <a:avLst/>
          </a:prstGeom>
        </p:spPr>
        <p:txBody>
          <a:bodyPr wrap="none" lIns="67163" tIns="33581" rIns="67163" bIns="33581">
            <a:spAutoFit/>
          </a:bodyPr>
          <a:lstStyle/>
          <a:p>
            <a:r>
              <a:rPr lang="es-ES" b="1" dirty="0"/>
              <a:t>b. </a:t>
            </a:r>
            <a:r>
              <a:rPr lang="es-ES" b="1" dirty="0" err="1"/>
              <a:t>Rencana</a:t>
            </a:r>
            <a:r>
              <a:rPr lang="es-ES" b="1" dirty="0"/>
              <a:t> </a:t>
            </a:r>
            <a:r>
              <a:rPr lang="es-ES" b="1" dirty="0" err="1"/>
              <a:t>Pembangunan</a:t>
            </a:r>
            <a:r>
              <a:rPr lang="es-ES" b="1" dirty="0"/>
              <a:t> </a:t>
            </a:r>
            <a:r>
              <a:rPr lang="es-ES" b="1" dirty="0" err="1"/>
              <a:t>Jangka</a:t>
            </a:r>
            <a:r>
              <a:rPr lang="es-ES" b="1" dirty="0"/>
              <a:t> </a:t>
            </a:r>
            <a:r>
              <a:rPr lang="es-ES" b="1" dirty="0" err="1"/>
              <a:t>Menengah</a:t>
            </a:r>
            <a:r>
              <a:rPr lang="es-ES" b="1" dirty="0"/>
              <a:t> </a:t>
            </a:r>
            <a:r>
              <a:rPr lang="es-ES" b="1" dirty="0" smtClean="0"/>
              <a:t>2005-2025</a:t>
            </a:r>
            <a:endParaRPr lang="es-ES" b="1" dirty="0"/>
          </a:p>
        </p:txBody>
      </p:sp>
      <p:sp>
        <p:nvSpPr>
          <p:cNvPr id="7" name="Pentagon 6"/>
          <p:cNvSpPr/>
          <p:nvPr/>
        </p:nvSpPr>
        <p:spPr>
          <a:xfrm>
            <a:off x="629420" y="231371"/>
            <a:ext cx="79811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H.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914400" y="224115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Kebijakan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Strategi</a:t>
            </a:r>
            <a:r>
              <a:rPr lang="en-US" sz="2000" b="1" dirty="0"/>
              <a:t> Pembangunan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 smtClean="0"/>
              <a:t>Indikator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Keberhasilannya</a:t>
            </a:r>
            <a:endParaRPr lang="en-US" sz="20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00600" y="1336672"/>
            <a:ext cx="0" cy="329247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3990" y="2038350"/>
            <a:ext cx="3824715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2575" indent="-282575">
              <a:lnSpc>
                <a:spcPct val="150000"/>
              </a:lnSpc>
              <a:buAutoNum type="arabicParenR"/>
            </a:pPr>
            <a:r>
              <a:rPr lang="en-US" b="1" dirty="0"/>
              <a:t>RPJM ke-1 (2005–2009) </a:t>
            </a:r>
            <a:r>
              <a:rPr lang="en-US" dirty="0" err="1"/>
              <a:t>diarahkan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penataan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Indonesia di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Indonesia yang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damai</a:t>
            </a:r>
            <a:r>
              <a:rPr lang="en-US" dirty="0"/>
              <a:t>, </a:t>
            </a:r>
            <a:r>
              <a:rPr lang="en-US" dirty="0" err="1"/>
              <a:t>adil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demokratis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rakyatnya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.</a:t>
            </a:r>
          </a:p>
        </p:txBody>
      </p:sp>
      <p:pic>
        <p:nvPicPr>
          <p:cNvPr id="14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02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3382" y="1322007"/>
            <a:ext cx="3876628" cy="38073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67163" tIns="33581" rIns="67163" bIns="33581">
            <a:spAutoFit/>
          </a:bodyPr>
          <a:lstStyle/>
          <a:p>
            <a:pPr marL="282575" indent="-282575">
              <a:lnSpc>
                <a:spcPct val="150000"/>
              </a:lnSpc>
              <a:buFont typeface="+mj-lt"/>
              <a:buAutoNum type="arabicParenR" startAt="2"/>
            </a:pPr>
            <a:r>
              <a:rPr lang="en-US" sz="1800" b="1" dirty="0" smtClean="0"/>
              <a:t>RPJM </a:t>
            </a:r>
            <a:r>
              <a:rPr lang="en-US" sz="1800" b="1" dirty="0"/>
              <a:t>ke-2 (2010–2014) </a:t>
            </a:r>
            <a:r>
              <a:rPr lang="en-US" sz="1800" dirty="0" err="1"/>
              <a:t>ditujukan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pemantapan</a:t>
            </a:r>
            <a:r>
              <a:rPr lang="en-US" sz="1800" dirty="0"/>
              <a:t> </a:t>
            </a:r>
            <a:r>
              <a:rPr lang="en-US" sz="1800" dirty="0" err="1"/>
              <a:t>penataan</a:t>
            </a:r>
            <a:r>
              <a:rPr lang="en-US" sz="1800" dirty="0"/>
              <a:t> </a:t>
            </a:r>
            <a:r>
              <a:rPr lang="en-US" sz="1800" dirty="0" err="1"/>
              <a:t>kembali</a:t>
            </a:r>
            <a:r>
              <a:rPr lang="en-US" sz="1800" dirty="0"/>
              <a:t> Indonesia di </a:t>
            </a:r>
            <a:r>
              <a:rPr lang="en-US" sz="1800" dirty="0" err="1"/>
              <a:t>segala</a:t>
            </a:r>
            <a:r>
              <a:rPr lang="en-US" sz="1800" dirty="0"/>
              <a:t> </a:t>
            </a:r>
            <a:r>
              <a:rPr lang="en-US" sz="1800" dirty="0" err="1"/>
              <a:t>bidang</a:t>
            </a:r>
            <a:r>
              <a:rPr lang="en-US" sz="1800" dirty="0"/>
              <a:t> yang </a:t>
            </a:r>
            <a:r>
              <a:rPr lang="en-US" sz="1800" dirty="0" err="1"/>
              <a:t>menekankan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upaya</a:t>
            </a:r>
            <a:r>
              <a:rPr lang="en-US" sz="1800" dirty="0"/>
              <a:t> </a:t>
            </a:r>
            <a:r>
              <a:rPr lang="en-US" sz="1800" dirty="0" err="1"/>
              <a:t>peningkatan</a:t>
            </a:r>
            <a:r>
              <a:rPr lang="en-US" sz="1800" dirty="0"/>
              <a:t> </a:t>
            </a:r>
            <a:r>
              <a:rPr lang="en-US" sz="1800" dirty="0" err="1"/>
              <a:t>kualitas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 </a:t>
            </a:r>
            <a:r>
              <a:rPr lang="en-US" sz="1800" dirty="0" err="1"/>
              <a:t>manusia</a:t>
            </a:r>
            <a:r>
              <a:rPr lang="en-US" sz="1800" dirty="0"/>
              <a:t> </a:t>
            </a:r>
            <a:r>
              <a:rPr lang="en-US" sz="1800" dirty="0" err="1"/>
              <a:t>termasuk</a:t>
            </a:r>
            <a:r>
              <a:rPr lang="en-US" sz="1800" dirty="0"/>
              <a:t> </a:t>
            </a:r>
            <a:r>
              <a:rPr lang="en-US" sz="1800" dirty="0" err="1"/>
              <a:t>pengembangan</a:t>
            </a:r>
            <a:r>
              <a:rPr lang="en-US" sz="1800" dirty="0"/>
              <a:t> </a:t>
            </a:r>
            <a:r>
              <a:rPr lang="en-US" sz="1800" dirty="0" err="1"/>
              <a:t>kemampuan</a:t>
            </a:r>
            <a:r>
              <a:rPr lang="en-US" sz="1800" dirty="0"/>
              <a:t> </a:t>
            </a:r>
            <a:r>
              <a:rPr lang="en-US" sz="1800" dirty="0" err="1"/>
              <a:t>iptek</a:t>
            </a:r>
            <a:r>
              <a:rPr lang="en-US" sz="1800" dirty="0"/>
              <a:t>,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penguatan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 </a:t>
            </a:r>
            <a:r>
              <a:rPr lang="en-US" sz="1800" dirty="0" err="1"/>
              <a:t>saing</a:t>
            </a:r>
            <a:r>
              <a:rPr lang="en-US" sz="1800" dirty="0"/>
              <a:t> </a:t>
            </a:r>
            <a:r>
              <a:rPr lang="en-US" sz="1800" dirty="0" err="1" smtClean="0"/>
              <a:t>perekonomian</a:t>
            </a:r>
            <a:r>
              <a:rPr lang="en-US" sz="1800" dirty="0" smtClean="0"/>
              <a:t>.</a:t>
            </a:r>
          </a:p>
          <a:p>
            <a:pPr marL="282575" indent="-282575">
              <a:lnSpc>
                <a:spcPct val="150000"/>
              </a:lnSpc>
              <a:buFont typeface="+mj-lt"/>
              <a:buAutoNum type="arabicParenR" startAt="2"/>
            </a:pPr>
            <a:endParaRPr lang="en-US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" y="895350"/>
            <a:ext cx="4865330" cy="314039"/>
          </a:xfrm>
          <a:prstGeom prst="rect">
            <a:avLst/>
          </a:prstGeom>
        </p:spPr>
        <p:txBody>
          <a:bodyPr wrap="none" lIns="67163" tIns="33581" rIns="67163" bIns="33581">
            <a:spAutoFit/>
          </a:bodyPr>
          <a:lstStyle/>
          <a:p>
            <a:r>
              <a:rPr lang="es-ES" b="1" dirty="0"/>
              <a:t>b. </a:t>
            </a:r>
            <a:r>
              <a:rPr lang="es-ES" b="1" dirty="0" err="1"/>
              <a:t>Rencana</a:t>
            </a:r>
            <a:r>
              <a:rPr lang="es-ES" b="1" dirty="0"/>
              <a:t> </a:t>
            </a:r>
            <a:r>
              <a:rPr lang="es-ES" b="1" dirty="0" err="1"/>
              <a:t>Pembangunan</a:t>
            </a:r>
            <a:r>
              <a:rPr lang="es-ES" b="1" dirty="0"/>
              <a:t> </a:t>
            </a:r>
            <a:r>
              <a:rPr lang="es-ES" b="1" dirty="0" err="1"/>
              <a:t>Jangka</a:t>
            </a:r>
            <a:r>
              <a:rPr lang="es-ES" b="1" dirty="0"/>
              <a:t> </a:t>
            </a:r>
            <a:r>
              <a:rPr lang="es-ES" b="1" dirty="0" err="1"/>
              <a:t>Menengah</a:t>
            </a:r>
            <a:r>
              <a:rPr lang="es-ES" b="1" dirty="0"/>
              <a:t> </a:t>
            </a:r>
            <a:r>
              <a:rPr lang="es-ES" b="1" dirty="0" smtClean="0"/>
              <a:t>2005-2025</a:t>
            </a:r>
            <a:endParaRPr lang="es-ES" b="1" dirty="0"/>
          </a:p>
        </p:txBody>
      </p:sp>
      <p:sp>
        <p:nvSpPr>
          <p:cNvPr id="7" name="Pentagon 6"/>
          <p:cNvSpPr/>
          <p:nvPr/>
        </p:nvSpPr>
        <p:spPr>
          <a:xfrm>
            <a:off x="629420" y="231371"/>
            <a:ext cx="79811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H.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914400" y="224115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Kebijakan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Strategi</a:t>
            </a:r>
            <a:r>
              <a:rPr lang="en-US" sz="2000" b="1" dirty="0"/>
              <a:t> Pembangunan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 smtClean="0"/>
              <a:t>Indikator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Keberhasilannya</a:t>
            </a:r>
            <a:endParaRPr lang="en-US" sz="2000" b="1" dirty="0"/>
          </a:p>
        </p:txBody>
      </p:sp>
      <p:pic>
        <p:nvPicPr>
          <p:cNvPr id="12" name="Picture 2" descr="D:\PPT Ekonomi XI new\gambar ekonomi\shutterstock_407207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57" y="1733550"/>
            <a:ext cx="3581400" cy="2196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800600" y="1336672"/>
            <a:ext cx="0" cy="329247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42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74247"/>
            <a:ext cx="4419600" cy="35764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7163" tIns="33581" rIns="67163" bIns="33581">
            <a:spAutoFit/>
          </a:bodyPr>
          <a:lstStyle/>
          <a:p>
            <a:pPr marL="342900" indent="-342900">
              <a:lnSpc>
                <a:spcPct val="150000"/>
              </a:lnSpc>
              <a:buAutoNum type="arabicParenR" startAt="3"/>
            </a:pPr>
            <a:r>
              <a:rPr lang="en-US" sz="1800" b="1" dirty="0" smtClean="0"/>
              <a:t>RPJM </a:t>
            </a:r>
            <a:r>
              <a:rPr lang="en-US" sz="1800" b="1" dirty="0"/>
              <a:t>ke-3 (2015–2019) </a:t>
            </a:r>
            <a:r>
              <a:rPr lang="en-US" sz="1800" dirty="0" err="1"/>
              <a:t>ditujukan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pemantapan</a:t>
            </a:r>
            <a:r>
              <a:rPr lang="en-US" sz="1800" dirty="0"/>
              <a:t> </a:t>
            </a:r>
            <a:r>
              <a:rPr lang="en-US" sz="1800" dirty="0" err="1"/>
              <a:t>pembangunan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menyeluruh</a:t>
            </a:r>
            <a:r>
              <a:rPr lang="en-US" sz="1800" dirty="0"/>
              <a:t> </a:t>
            </a:r>
            <a:r>
              <a:rPr lang="en-US" sz="1800" dirty="0" smtClean="0"/>
              <a:t> di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bidang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menekankan</a:t>
            </a:r>
            <a:r>
              <a:rPr lang="en-US" sz="1800" dirty="0"/>
              <a:t> </a:t>
            </a:r>
            <a:r>
              <a:rPr lang="en-US" sz="1800" dirty="0" err="1"/>
              <a:t>pencapaian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 </a:t>
            </a:r>
            <a:r>
              <a:rPr lang="en-US" sz="1800" dirty="0" err="1"/>
              <a:t>saing</a:t>
            </a:r>
            <a:r>
              <a:rPr lang="en-US" sz="1800" dirty="0"/>
              <a:t> </a:t>
            </a:r>
            <a:r>
              <a:rPr lang="en-US" sz="1800" dirty="0" err="1"/>
              <a:t>kompetitif</a:t>
            </a:r>
            <a:r>
              <a:rPr lang="en-US" sz="1800" dirty="0"/>
              <a:t> </a:t>
            </a:r>
            <a:r>
              <a:rPr lang="en-US" sz="1800" dirty="0" err="1"/>
              <a:t>perekonomian</a:t>
            </a:r>
            <a:r>
              <a:rPr lang="en-US" sz="1800" dirty="0"/>
              <a:t> </a:t>
            </a:r>
            <a:r>
              <a:rPr lang="en-US" sz="1800" dirty="0" err="1"/>
              <a:t>berlandaskan</a:t>
            </a:r>
            <a:r>
              <a:rPr lang="en-US" sz="1800" dirty="0"/>
              <a:t> </a:t>
            </a:r>
            <a:r>
              <a:rPr lang="en-US" sz="1800" dirty="0" err="1"/>
              <a:t>keunggulan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 </a:t>
            </a:r>
            <a:r>
              <a:rPr lang="en-US" sz="1800" dirty="0" err="1"/>
              <a:t>alam</a:t>
            </a:r>
            <a:r>
              <a:rPr lang="en-US" sz="1800" dirty="0"/>
              <a:t> </a:t>
            </a:r>
            <a:r>
              <a:rPr lang="en-US" sz="1800" dirty="0" smtClean="0"/>
              <a:t> 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 </a:t>
            </a:r>
            <a:r>
              <a:rPr lang="en-US" sz="1800" dirty="0" err="1"/>
              <a:t>manusia</a:t>
            </a:r>
            <a:r>
              <a:rPr lang="en-US" sz="1800" dirty="0"/>
              <a:t> </a:t>
            </a:r>
            <a:r>
              <a:rPr lang="en-US" sz="1800" dirty="0" err="1"/>
              <a:t>berkualitas</a:t>
            </a:r>
            <a:r>
              <a:rPr lang="en-US" sz="1800" dirty="0"/>
              <a:t>,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kemampuan</a:t>
            </a:r>
            <a:r>
              <a:rPr lang="en-US" sz="1800" dirty="0"/>
              <a:t> </a:t>
            </a:r>
            <a:r>
              <a:rPr lang="en-US" sz="1800" dirty="0" err="1"/>
              <a:t>iptek</a:t>
            </a:r>
            <a:r>
              <a:rPr lang="en-US" sz="1800" dirty="0"/>
              <a:t> yang </a:t>
            </a:r>
            <a:r>
              <a:rPr lang="en-US" sz="1800" dirty="0" err="1"/>
              <a:t>terus</a:t>
            </a:r>
            <a:r>
              <a:rPr lang="en-US" sz="1800" dirty="0"/>
              <a:t> </a:t>
            </a:r>
            <a:r>
              <a:rPr lang="en-US" sz="1800" dirty="0" err="1" smtClean="0"/>
              <a:t>meningkat</a:t>
            </a:r>
            <a:r>
              <a:rPr lang="en-US" sz="1800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arenR" startAt="3"/>
            </a:pPr>
            <a:endParaRPr lang="en-US" sz="800" dirty="0"/>
          </a:p>
        </p:txBody>
      </p:sp>
      <p:pic>
        <p:nvPicPr>
          <p:cNvPr id="6146" name="Picture 2" descr="D:\PPT Ekonomi XI new\gambar ekonomi\shutterstock_255844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30350"/>
            <a:ext cx="3276600" cy="218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/>
          <p:cNvSpPr/>
          <p:nvPr/>
        </p:nvSpPr>
        <p:spPr>
          <a:xfrm>
            <a:off x="629420" y="231371"/>
            <a:ext cx="79811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/>
              <a:t>H.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133350"/>
            <a:ext cx="830580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/>
              <a:t>Kebijakan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Strategi</a:t>
            </a:r>
            <a:r>
              <a:rPr lang="en-US" sz="2000" b="1" dirty="0"/>
              <a:t> Pembangunan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 smtClean="0"/>
              <a:t>Indikator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Keberhasilannya</a:t>
            </a:r>
            <a:endParaRPr lang="en-US" sz="20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105400" y="971550"/>
            <a:ext cx="0" cy="357916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00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285750"/>
            <a:ext cx="8556086" cy="4038599"/>
            <a:chOff x="309562" y="365552"/>
            <a:chExt cx="8556086" cy="3795522"/>
          </a:xfrm>
        </p:grpSpPr>
        <p:sp>
          <p:nvSpPr>
            <p:cNvPr id="6" name="Isosceles Triangle 5"/>
            <p:cNvSpPr/>
            <p:nvPr/>
          </p:nvSpPr>
          <p:spPr>
            <a:xfrm rot="10800000">
              <a:off x="309562" y="900974"/>
              <a:ext cx="660770" cy="57657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0464" y="666750"/>
              <a:ext cx="8385184" cy="349432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entagon 7"/>
            <p:cNvSpPr/>
            <p:nvPr/>
          </p:nvSpPr>
          <p:spPr>
            <a:xfrm>
              <a:off x="309563" y="365552"/>
              <a:ext cx="3729037" cy="575101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81000" y="329925"/>
            <a:ext cx="325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 Pembelajaran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908030"/>
            <a:ext cx="8223726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Dengan mempelajari bab ini, Anda diharapkan mampu:</a:t>
            </a:r>
          </a:p>
          <a:p>
            <a:pPr marL="117475" indent="-117475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pengertian dan teori pertumbuhan ekonomi ;</a:t>
            </a:r>
          </a:p>
          <a:p>
            <a:pPr marL="117475" indent="-117475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mendeskripsikan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cara mengukur pertumbuhan ekonomi;</a:t>
            </a:r>
          </a:p>
          <a:p>
            <a:pPr marL="117475" indent="-117475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pengertian pembangunan ekonomi;</a:t>
            </a:r>
          </a:p>
          <a:p>
            <a:pPr marL="117475" indent="-117475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menganalisis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perbedaan pembangunan ekonomi dan pertumbuhan ekonomi;</a:t>
            </a:r>
          </a:p>
          <a:p>
            <a:pPr marL="117475" indent="-117475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perencanaan pembangunan ekonomi;</a:t>
            </a:r>
          </a:p>
          <a:p>
            <a:pPr marL="117475" indent="-117475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faktorfaktor yang memengaruhi pembangunan ekonomi;</a:t>
            </a:r>
          </a:p>
          <a:p>
            <a:pPr marL="117475" indent="-117475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menganalisis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permasalahan pembangunan ekonomi di negara berkembang; dan</a:t>
            </a:r>
          </a:p>
          <a:p>
            <a:pPr marL="117475" indent="-117475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mendeskripsikan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kebijakan dan strategi pembangunan serta indikator keberhasilannya.</a:t>
            </a:r>
          </a:p>
        </p:txBody>
      </p:sp>
      <p:pic>
        <p:nvPicPr>
          <p:cNvPr id="10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1766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128" y="1008745"/>
            <a:ext cx="4380272" cy="33918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7163" tIns="33581" rIns="67163" bIns="33581">
            <a:spAutoFit/>
          </a:bodyPr>
          <a:lstStyle/>
          <a:p>
            <a:pPr marL="282575" indent="-282575">
              <a:lnSpc>
                <a:spcPct val="150000"/>
              </a:lnSpc>
            </a:pPr>
            <a:r>
              <a:rPr lang="en-US" b="1" dirty="0" smtClean="0"/>
              <a:t>4)  RPJM </a:t>
            </a:r>
            <a:r>
              <a:rPr lang="en-US" b="1" dirty="0"/>
              <a:t>ke-4 (2020–2025)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Indonesia yang </a:t>
            </a:r>
            <a:r>
              <a:rPr lang="en-US" dirty="0" err="1"/>
              <a:t>mandiri</a:t>
            </a:r>
            <a:r>
              <a:rPr lang="en-US" dirty="0"/>
              <a:t>, </a:t>
            </a:r>
            <a:r>
              <a:rPr lang="en-US" dirty="0" err="1"/>
              <a:t>maju</a:t>
            </a:r>
            <a:r>
              <a:rPr lang="en-US" dirty="0"/>
              <a:t>, </a:t>
            </a:r>
            <a:r>
              <a:rPr lang="en-US" dirty="0" err="1"/>
              <a:t>adil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makmur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di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terbangunnya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yang </a:t>
            </a:r>
            <a:r>
              <a:rPr lang="en-US" dirty="0" err="1"/>
              <a:t>kokoh</a:t>
            </a:r>
            <a:r>
              <a:rPr lang="en-US" dirty="0"/>
              <a:t> </a:t>
            </a:r>
            <a:r>
              <a:rPr lang="en-US" dirty="0" err="1"/>
              <a:t>berlandaskan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di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yang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SDM </a:t>
            </a:r>
            <a:r>
              <a:rPr lang="en-US" dirty="0" err="1"/>
              <a:t>berkualitas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berdaya</a:t>
            </a:r>
            <a:r>
              <a:rPr lang="en-US" dirty="0"/>
              <a:t> </a:t>
            </a:r>
            <a:r>
              <a:rPr lang="en-US" dirty="0" err="1"/>
              <a:t>saing</a:t>
            </a:r>
            <a:r>
              <a:rPr lang="en-US" dirty="0"/>
              <a:t>.</a:t>
            </a:r>
          </a:p>
        </p:txBody>
      </p:sp>
      <p:sp>
        <p:nvSpPr>
          <p:cNvPr id="5" name="Pentagon 4"/>
          <p:cNvSpPr/>
          <p:nvPr/>
        </p:nvSpPr>
        <p:spPr>
          <a:xfrm>
            <a:off x="629420" y="231371"/>
            <a:ext cx="79811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/>
              <a:t>H.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133350"/>
            <a:ext cx="830580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/>
              <a:t>Kebijakan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Strategi</a:t>
            </a:r>
            <a:r>
              <a:rPr lang="en-US" sz="2000" b="1" dirty="0"/>
              <a:t> Pembangunan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 smtClean="0"/>
              <a:t>Indikator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Keberhasilannya</a:t>
            </a:r>
            <a:endParaRPr lang="en-US" sz="2000" b="1" dirty="0"/>
          </a:p>
        </p:txBody>
      </p:sp>
      <p:pic>
        <p:nvPicPr>
          <p:cNvPr id="11" name="Picture 2" descr="D:\PPT Ekonomi XI new\gambar ekonomi\shutterstock_255844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30350"/>
            <a:ext cx="3276600" cy="218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5105400" y="971550"/>
            <a:ext cx="0" cy="357916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093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1" y="1200150"/>
            <a:ext cx="4267200" cy="3391805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.</a:t>
            </a:r>
          </a:p>
          <a:p>
            <a:pPr marL="335813" indent="-335813">
              <a:lnSpc>
                <a:spcPct val="150000"/>
              </a:lnSpc>
              <a:buAutoNum type="arabicParenR"/>
            </a:pP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melanjutkan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Indonesia yang </a:t>
            </a:r>
            <a:r>
              <a:rPr lang="en-US" dirty="0" err="1" smtClean="0"/>
              <a:t>sejahtera</a:t>
            </a:r>
            <a:r>
              <a:rPr lang="en-US" dirty="0" smtClean="0"/>
              <a:t>.</a:t>
            </a:r>
          </a:p>
          <a:p>
            <a:pPr marL="335813" indent="-335813">
              <a:lnSpc>
                <a:spcPct val="150000"/>
              </a:lnSpc>
              <a:buAutoNum type="arabicParenR"/>
            </a:pP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memperkuat</a:t>
            </a:r>
            <a:r>
              <a:rPr lang="en-US" dirty="0"/>
              <a:t> </a:t>
            </a:r>
            <a:r>
              <a:rPr lang="en-US" dirty="0" err="1"/>
              <a:t>pilar-pilar</a:t>
            </a:r>
            <a:r>
              <a:rPr lang="en-US" dirty="0"/>
              <a:t> </a:t>
            </a:r>
            <a:r>
              <a:rPr lang="en-US" dirty="0" err="1"/>
              <a:t>demokrasi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penguatan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kelembagaan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tegaknya</a:t>
            </a:r>
            <a:r>
              <a:rPr lang="en-US" dirty="0"/>
              <a:t> </a:t>
            </a:r>
            <a:r>
              <a:rPr lang="en-US" dirty="0" err="1"/>
              <a:t>ketertiban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 smtClean="0"/>
              <a:t>penghapusan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7800" y="3750933"/>
            <a:ext cx="3520428" cy="344817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r>
              <a:rPr lang="en-US" sz="900" i="1" dirty="0" err="1"/>
              <a:t>Struktur</a:t>
            </a:r>
            <a:r>
              <a:rPr lang="en-US" sz="900" i="1" dirty="0"/>
              <a:t> </a:t>
            </a:r>
            <a:r>
              <a:rPr lang="en-US" sz="900" i="1" dirty="0" err="1"/>
              <a:t>perekonomian</a:t>
            </a:r>
            <a:r>
              <a:rPr lang="en-US" sz="900" i="1" dirty="0"/>
              <a:t> yang </a:t>
            </a:r>
            <a:r>
              <a:rPr lang="en-US" sz="900" i="1" dirty="0" err="1"/>
              <a:t>kokoh</a:t>
            </a:r>
            <a:r>
              <a:rPr lang="en-US" sz="900" i="1" dirty="0"/>
              <a:t> </a:t>
            </a:r>
            <a:r>
              <a:rPr lang="en-US" sz="900" i="1" dirty="0" err="1"/>
              <a:t>perlu</a:t>
            </a:r>
            <a:endParaRPr lang="en-US" sz="900" i="1" dirty="0"/>
          </a:p>
          <a:p>
            <a:r>
              <a:rPr lang="en-US" sz="900" i="1" dirty="0" err="1"/>
              <a:t>didukung</a:t>
            </a:r>
            <a:r>
              <a:rPr lang="en-US" sz="900" i="1" dirty="0"/>
              <a:t> </a:t>
            </a:r>
            <a:r>
              <a:rPr lang="en-US" sz="900" i="1" dirty="0" err="1"/>
              <a:t>oleh</a:t>
            </a:r>
            <a:r>
              <a:rPr lang="en-US" sz="900" i="1" dirty="0"/>
              <a:t> SDM </a:t>
            </a:r>
            <a:r>
              <a:rPr lang="en-US" sz="900" i="1" dirty="0" err="1"/>
              <a:t>berkualitas</a:t>
            </a:r>
            <a:r>
              <a:rPr lang="en-US" sz="900" i="1" dirty="0"/>
              <a:t> </a:t>
            </a:r>
            <a:r>
              <a:rPr lang="en-US" sz="900" i="1" dirty="0" err="1"/>
              <a:t>dan</a:t>
            </a:r>
            <a:r>
              <a:rPr lang="en-US" sz="900" i="1" dirty="0"/>
              <a:t> </a:t>
            </a:r>
            <a:r>
              <a:rPr lang="en-US" sz="900" i="1" dirty="0" err="1" smtClean="0"/>
              <a:t>berdaya</a:t>
            </a:r>
            <a:r>
              <a:rPr lang="en-US" sz="900" i="1" dirty="0"/>
              <a:t> </a:t>
            </a:r>
            <a:r>
              <a:rPr lang="en-US" sz="900" i="1" dirty="0" err="1" smtClean="0"/>
              <a:t>saing</a:t>
            </a:r>
            <a:r>
              <a:rPr lang="en-US" sz="900" i="1" dirty="0"/>
              <a:t>.</a:t>
            </a:r>
          </a:p>
        </p:txBody>
      </p:sp>
      <p:pic>
        <p:nvPicPr>
          <p:cNvPr id="7170" name="Picture 2" descr="D:\PPT Ekonomi XI new\gambar ekonomi\shutterstock_585104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04950"/>
            <a:ext cx="3314700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895350"/>
            <a:ext cx="4292610" cy="314039"/>
          </a:xfrm>
          <a:prstGeom prst="rect">
            <a:avLst/>
          </a:prstGeom>
        </p:spPr>
        <p:txBody>
          <a:bodyPr wrap="none" lIns="67163" tIns="33581" rIns="67163" bIns="33581">
            <a:spAutoFit/>
          </a:bodyPr>
          <a:lstStyle/>
          <a:p>
            <a:r>
              <a:rPr lang="es-ES" b="1" dirty="0"/>
              <a:t>c. </a:t>
            </a:r>
            <a:r>
              <a:rPr lang="es-ES" b="1" dirty="0" err="1"/>
              <a:t>Arah</a:t>
            </a:r>
            <a:r>
              <a:rPr lang="es-ES" b="1" dirty="0"/>
              <a:t> </a:t>
            </a:r>
            <a:r>
              <a:rPr lang="es-ES" b="1" dirty="0" err="1"/>
              <a:t>Kebijakan</a:t>
            </a:r>
            <a:r>
              <a:rPr lang="es-ES" b="1" dirty="0"/>
              <a:t> </a:t>
            </a:r>
            <a:r>
              <a:rPr lang="es-ES" b="1" dirty="0" err="1"/>
              <a:t>Umum</a:t>
            </a:r>
            <a:r>
              <a:rPr lang="es-ES" b="1" dirty="0"/>
              <a:t> </a:t>
            </a:r>
            <a:r>
              <a:rPr lang="es-ES" b="1" dirty="0" err="1"/>
              <a:t>Pembangunan</a:t>
            </a:r>
            <a:r>
              <a:rPr lang="es-ES" b="1" dirty="0"/>
              <a:t> </a:t>
            </a:r>
            <a:r>
              <a:rPr lang="es-ES" b="1" dirty="0" err="1"/>
              <a:t>Nasional</a:t>
            </a:r>
            <a:endParaRPr lang="es-ES" b="1" dirty="0"/>
          </a:p>
        </p:txBody>
      </p:sp>
      <p:sp>
        <p:nvSpPr>
          <p:cNvPr id="8" name="Pentagon 7"/>
          <p:cNvSpPr/>
          <p:nvPr/>
        </p:nvSpPr>
        <p:spPr>
          <a:xfrm>
            <a:off x="629420" y="231371"/>
            <a:ext cx="79811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H.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914400" y="224115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Kebijakan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Strategi</a:t>
            </a:r>
            <a:r>
              <a:rPr lang="en-US" sz="2000" b="1" dirty="0"/>
              <a:t> Pembangunan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 smtClean="0"/>
              <a:t>Indikator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Keberhasilannya</a:t>
            </a:r>
            <a:endParaRPr lang="en-US" sz="20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0" y="971550"/>
            <a:ext cx="0" cy="35864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37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1" y="1200150"/>
            <a:ext cx="4267200" cy="3166615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 err="1" smtClean="0"/>
              <a:t>segala</a:t>
            </a:r>
            <a:r>
              <a:rPr lang="en-US" sz="1700" dirty="0" smtClean="0"/>
              <a:t> </a:t>
            </a:r>
            <a:r>
              <a:rPr lang="en-US" sz="1700" dirty="0" err="1" smtClean="0"/>
              <a:t>macam</a:t>
            </a:r>
            <a:r>
              <a:rPr lang="en-US" sz="1700" dirty="0" smtClean="0"/>
              <a:t> </a:t>
            </a:r>
            <a:r>
              <a:rPr lang="en-US" sz="1700" dirty="0" err="1" smtClean="0"/>
              <a:t>diskriminasi</a:t>
            </a:r>
            <a:r>
              <a:rPr lang="en-US" sz="1700" dirty="0" smtClean="0"/>
              <a:t>, </a:t>
            </a:r>
            <a:r>
              <a:rPr lang="en-US" sz="1700" dirty="0" err="1" smtClean="0"/>
              <a:t>pengakuan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penerapan</a:t>
            </a:r>
            <a:r>
              <a:rPr lang="en-US" sz="1700" dirty="0" smtClean="0"/>
              <a:t> </a:t>
            </a:r>
            <a:r>
              <a:rPr lang="en-US" sz="1700" dirty="0" err="1" smtClean="0"/>
              <a:t>hak</a:t>
            </a:r>
            <a:r>
              <a:rPr lang="en-US" sz="1700" dirty="0" smtClean="0"/>
              <a:t> </a:t>
            </a:r>
            <a:r>
              <a:rPr lang="en-US" sz="1700" dirty="0" err="1" smtClean="0"/>
              <a:t>asasi</a:t>
            </a:r>
            <a:r>
              <a:rPr lang="en-US" sz="1700" dirty="0" smtClean="0"/>
              <a:t> </a:t>
            </a:r>
            <a:r>
              <a:rPr lang="en-US" sz="1700" dirty="0" err="1" smtClean="0"/>
              <a:t>manusia</a:t>
            </a:r>
            <a:r>
              <a:rPr lang="en-US" sz="1700" dirty="0" smtClean="0"/>
              <a:t>, </a:t>
            </a:r>
            <a:r>
              <a:rPr lang="en-US" sz="1700" dirty="0" err="1" smtClean="0"/>
              <a:t>serta</a:t>
            </a:r>
            <a:r>
              <a:rPr lang="en-US" sz="1700" dirty="0" smtClean="0"/>
              <a:t> </a:t>
            </a:r>
            <a:r>
              <a:rPr lang="en-US" sz="1700" dirty="0" err="1" smtClean="0"/>
              <a:t>kebebasan</a:t>
            </a:r>
            <a:r>
              <a:rPr lang="en-US" sz="1700" dirty="0" smtClean="0"/>
              <a:t> yang </a:t>
            </a:r>
            <a:r>
              <a:rPr lang="en-US" sz="1700" dirty="0" err="1" smtClean="0"/>
              <a:t>bertanggung</a:t>
            </a:r>
            <a:r>
              <a:rPr lang="en-US" sz="1700" dirty="0" smtClean="0"/>
              <a:t> </a:t>
            </a:r>
            <a:r>
              <a:rPr lang="en-US" sz="1700" dirty="0" err="1" smtClean="0"/>
              <a:t>jawab</a:t>
            </a:r>
            <a:r>
              <a:rPr lang="en-US" sz="1700" dirty="0" smtClean="0"/>
              <a:t>. </a:t>
            </a:r>
            <a:r>
              <a:rPr lang="en-US" sz="1700" dirty="0" err="1" smtClean="0"/>
              <a:t>Arah</a:t>
            </a:r>
            <a:r>
              <a:rPr lang="en-US" sz="1700" dirty="0" smtClean="0"/>
              <a:t> </a:t>
            </a:r>
            <a:r>
              <a:rPr lang="en-US" sz="1700" dirty="0" err="1" smtClean="0"/>
              <a:t>kebijakan</a:t>
            </a:r>
            <a:r>
              <a:rPr lang="en-US" sz="1700" dirty="0" smtClean="0"/>
              <a:t> </a:t>
            </a:r>
            <a:r>
              <a:rPr lang="en-US" sz="1700" dirty="0" err="1" smtClean="0"/>
              <a:t>umum</a:t>
            </a:r>
            <a:r>
              <a:rPr lang="en-US" sz="1700" dirty="0" smtClean="0"/>
              <a:t> </a:t>
            </a:r>
            <a:r>
              <a:rPr lang="en-US" sz="1700" dirty="0" err="1" smtClean="0"/>
              <a:t>untuk</a:t>
            </a:r>
            <a:r>
              <a:rPr lang="en-US" sz="1700" dirty="0" smtClean="0"/>
              <a:t> </a:t>
            </a:r>
            <a:r>
              <a:rPr lang="en-US" sz="1700" dirty="0" err="1" smtClean="0"/>
              <a:t>memperkuat</a:t>
            </a:r>
            <a:r>
              <a:rPr lang="en-US" sz="1700" dirty="0" smtClean="0"/>
              <a:t> </a:t>
            </a:r>
            <a:r>
              <a:rPr lang="en-US" sz="1700" dirty="0" err="1" smtClean="0"/>
              <a:t>dimensi</a:t>
            </a:r>
            <a:r>
              <a:rPr lang="en-US" sz="1700" dirty="0" smtClean="0"/>
              <a:t> </a:t>
            </a:r>
            <a:r>
              <a:rPr lang="en-US" sz="1700" dirty="0" err="1" smtClean="0"/>
              <a:t>keadilan</a:t>
            </a:r>
            <a:r>
              <a:rPr lang="en-US" sz="1700" dirty="0" smtClean="0"/>
              <a:t> </a:t>
            </a:r>
            <a:r>
              <a:rPr lang="en-US" sz="1700" dirty="0" err="1" smtClean="0"/>
              <a:t>dalam</a:t>
            </a:r>
            <a:r>
              <a:rPr lang="en-US" sz="1700" dirty="0" smtClean="0"/>
              <a:t> </a:t>
            </a:r>
            <a:r>
              <a:rPr lang="en-US" sz="1700" dirty="0" err="1" smtClean="0"/>
              <a:t>semua</a:t>
            </a:r>
            <a:r>
              <a:rPr lang="en-US" sz="1700" dirty="0" smtClean="0"/>
              <a:t> </a:t>
            </a:r>
            <a:r>
              <a:rPr lang="en-US" sz="1700" dirty="0" err="1" smtClean="0"/>
              <a:t>bidang</a:t>
            </a:r>
            <a:r>
              <a:rPr lang="en-US" sz="1700" dirty="0" smtClean="0"/>
              <a:t> </a:t>
            </a:r>
            <a:r>
              <a:rPr lang="en-US" sz="1700" dirty="0" err="1" smtClean="0"/>
              <a:t>termasuk</a:t>
            </a:r>
            <a:r>
              <a:rPr lang="en-US" sz="1700" dirty="0" smtClean="0"/>
              <a:t> </a:t>
            </a:r>
            <a:r>
              <a:rPr lang="en-US" sz="1700" dirty="0" err="1" smtClean="0"/>
              <a:t>pengurangan</a:t>
            </a:r>
            <a:r>
              <a:rPr lang="en-US" sz="1700" dirty="0" smtClean="0"/>
              <a:t> </a:t>
            </a:r>
            <a:r>
              <a:rPr lang="en-US" sz="1700" dirty="0" err="1" smtClean="0"/>
              <a:t>kesenjangan</a:t>
            </a:r>
            <a:r>
              <a:rPr lang="en-US" sz="1700" dirty="0" smtClean="0"/>
              <a:t> </a:t>
            </a:r>
            <a:r>
              <a:rPr lang="en-US" sz="1700" dirty="0" err="1" smtClean="0"/>
              <a:t>pendapatan</a:t>
            </a:r>
            <a:r>
              <a:rPr lang="en-US" sz="1700" dirty="0" smtClean="0"/>
              <a:t>, </a:t>
            </a:r>
            <a:r>
              <a:rPr lang="en-US" sz="1700" dirty="0" err="1" smtClean="0"/>
              <a:t>pengurangan</a:t>
            </a:r>
            <a:r>
              <a:rPr lang="en-US" sz="1700" dirty="0" smtClean="0"/>
              <a:t> </a:t>
            </a:r>
            <a:r>
              <a:rPr lang="en-US" sz="1700" dirty="0" err="1" smtClean="0"/>
              <a:t>kesenjangan</a:t>
            </a:r>
            <a:r>
              <a:rPr lang="en-US" sz="1700" dirty="0" smtClean="0"/>
              <a:t> </a:t>
            </a:r>
            <a:r>
              <a:rPr lang="en-US" sz="1700" dirty="0" err="1" smtClean="0"/>
              <a:t>pembangunan</a:t>
            </a:r>
            <a:r>
              <a:rPr lang="en-US" sz="1700" dirty="0" smtClean="0"/>
              <a:t> </a:t>
            </a:r>
            <a:r>
              <a:rPr lang="en-US" sz="1700" dirty="0" err="1" smtClean="0"/>
              <a:t>antardaerah</a:t>
            </a:r>
            <a:r>
              <a:rPr lang="en-US" sz="1700" dirty="0" smtClean="0"/>
              <a:t> (</a:t>
            </a:r>
            <a:r>
              <a:rPr lang="en-US" sz="1700" dirty="0" err="1" smtClean="0"/>
              <a:t>termasuk</a:t>
            </a:r>
            <a:r>
              <a:rPr lang="en-US" sz="1700" dirty="0" smtClean="0"/>
              <a:t> </a:t>
            </a:r>
            <a:r>
              <a:rPr lang="en-US" sz="1700" dirty="0" err="1" smtClean="0"/>
              <a:t>desa-kota</a:t>
            </a:r>
            <a:r>
              <a:rPr lang="en-US" sz="1700" dirty="0" smtClean="0"/>
              <a:t>),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kesenjangan</a:t>
            </a:r>
            <a:r>
              <a:rPr lang="en-US" sz="1700" dirty="0" smtClean="0"/>
              <a:t> gender.</a:t>
            </a:r>
            <a:endParaRPr lang="en-US" sz="1700" dirty="0"/>
          </a:p>
        </p:txBody>
      </p:sp>
      <p:sp>
        <p:nvSpPr>
          <p:cNvPr id="7" name="Rectangle 6"/>
          <p:cNvSpPr/>
          <p:nvPr/>
        </p:nvSpPr>
        <p:spPr>
          <a:xfrm>
            <a:off x="457200" y="895350"/>
            <a:ext cx="4292610" cy="314039"/>
          </a:xfrm>
          <a:prstGeom prst="rect">
            <a:avLst/>
          </a:prstGeom>
        </p:spPr>
        <p:txBody>
          <a:bodyPr wrap="none" lIns="67163" tIns="33581" rIns="67163" bIns="33581">
            <a:spAutoFit/>
          </a:bodyPr>
          <a:lstStyle/>
          <a:p>
            <a:r>
              <a:rPr lang="es-ES" b="1" dirty="0"/>
              <a:t>c. </a:t>
            </a:r>
            <a:r>
              <a:rPr lang="es-ES" b="1" dirty="0" err="1"/>
              <a:t>Arah</a:t>
            </a:r>
            <a:r>
              <a:rPr lang="es-ES" b="1" dirty="0"/>
              <a:t> </a:t>
            </a:r>
            <a:r>
              <a:rPr lang="es-ES" b="1" dirty="0" err="1"/>
              <a:t>Kebijakan</a:t>
            </a:r>
            <a:r>
              <a:rPr lang="es-ES" b="1" dirty="0"/>
              <a:t> </a:t>
            </a:r>
            <a:r>
              <a:rPr lang="es-ES" b="1" dirty="0" err="1"/>
              <a:t>Umum</a:t>
            </a:r>
            <a:r>
              <a:rPr lang="es-ES" b="1" dirty="0"/>
              <a:t> </a:t>
            </a:r>
            <a:r>
              <a:rPr lang="es-ES" b="1" dirty="0" err="1"/>
              <a:t>Pembangunan</a:t>
            </a:r>
            <a:r>
              <a:rPr lang="es-ES" b="1" dirty="0"/>
              <a:t> </a:t>
            </a:r>
            <a:r>
              <a:rPr lang="es-ES" b="1" dirty="0" err="1"/>
              <a:t>Nasional</a:t>
            </a:r>
            <a:endParaRPr lang="es-ES" b="1" dirty="0"/>
          </a:p>
        </p:txBody>
      </p:sp>
      <p:sp>
        <p:nvSpPr>
          <p:cNvPr id="8" name="Pentagon 7"/>
          <p:cNvSpPr/>
          <p:nvPr/>
        </p:nvSpPr>
        <p:spPr>
          <a:xfrm>
            <a:off x="629420" y="231371"/>
            <a:ext cx="79811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H.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914400" y="224115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Kebijakan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Strategi</a:t>
            </a:r>
            <a:r>
              <a:rPr lang="en-US" sz="2000" b="1" dirty="0"/>
              <a:t> Pembangunan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 smtClean="0"/>
              <a:t>Indikator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Keberhasilannya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5257800" y="3750933"/>
            <a:ext cx="3520428" cy="344817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r>
              <a:rPr lang="en-US" sz="900" i="1" dirty="0" err="1"/>
              <a:t>Struktur</a:t>
            </a:r>
            <a:r>
              <a:rPr lang="en-US" sz="900" i="1" dirty="0"/>
              <a:t> </a:t>
            </a:r>
            <a:r>
              <a:rPr lang="en-US" sz="900" i="1" dirty="0" err="1"/>
              <a:t>perekonomian</a:t>
            </a:r>
            <a:r>
              <a:rPr lang="en-US" sz="900" i="1" dirty="0"/>
              <a:t> yang </a:t>
            </a:r>
            <a:r>
              <a:rPr lang="en-US" sz="900" i="1" dirty="0" err="1"/>
              <a:t>kokoh</a:t>
            </a:r>
            <a:r>
              <a:rPr lang="en-US" sz="900" i="1" dirty="0"/>
              <a:t> </a:t>
            </a:r>
            <a:r>
              <a:rPr lang="en-US" sz="900" i="1" dirty="0" err="1"/>
              <a:t>perlu</a:t>
            </a:r>
            <a:endParaRPr lang="en-US" sz="900" i="1" dirty="0"/>
          </a:p>
          <a:p>
            <a:r>
              <a:rPr lang="en-US" sz="900" i="1" dirty="0" err="1"/>
              <a:t>didukung</a:t>
            </a:r>
            <a:r>
              <a:rPr lang="en-US" sz="900" i="1" dirty="0"/>
              <a:t> </a:t>
            </a:r>
            <a:r>
              <a:rPr lang="en-US" sz="900" i="1" dirty="0" err="1"/>
              <a:t>oleh</a:t>
            </a:r>
            <a:r>
              <a:rPr lang="en-US" sz="900" i="1" dirty="0"/>
              <a:t> SDM </a:t>
            </a:r>
            <a:r>
              <a:rPr lang="en-US" sz="900" i="1" dirty="0" err="1"/>
              <a:t>berkualitas</a:t>
            </a:r>
            <a:r>
              <a:rPr lang="en-US" sz="900" i="1" dirty="0"/>
              <a:t> </a:t>
            </a:r>
            <a:r>
              <a:rPr lang="en-US" sz="900" i="1" dirty="0" err="1"/>
              <a:t>dan</a:t>
            </a:r>
            <a:r>
              <a:rPr lang="en-US" sz="900" i="1" dirty="0"/>
              <a:t> </a:t>
            </a:r>
            <a:r>
              <a:rPr lang="en-US" sz="900" i="1" dirty="0" err="1" smtClean="0"/>
              <a:t>berdaya</a:t>
            </a:r>
            <a:r>
              <a:rPr lang="en-US" sz="900" i="1" dirty="0"/>
              <a:t> </a:t>
            </a:r>
            <a:r>
              <a:rPr lang="en-US" sz="900" i="1" dirty="0" err="1" smtClean="0"/>
              <a:t>saing</a:t>
            </a:r>
            <a:r>
              <a:rPr lang="en-US" sz="900" i="1" dirty="0"/>
              <a:t>.</a:t>
            </a:r>
          </a:p>
        </p:txBody>
      </p:sp>
      <p:pic>
        <p:nvPicPr>
          <p:cNvPr id="13" name="Picture 2" descr="D:\PPT Ekonomi XI new\gambar ekonomi\shutterstock_585104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04950"/>
            <a:ext cx="3314700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5029200" y="971550"/>
            <a:ext cx="0" cy="35864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163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442" y="855333"/>
            <a:ext cx="4893871" cy="344817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r>
              <a:rPr lang="sv-SE" sz="1800" b="1" dirty="0"/>
              <a:t>2. </a:t>
            </a:r>
            <a:r>
              <a:rPr lang="sv-SE" sz="1800" b="1" dirty="0" smtClean="0"/>
              <a:t> Indikator </a:t>
            </a:r>
            <a:r>
              <a:rPr lang="sv-SE" sz="1800" b="1" dirty="0"/>
              <a:t>Keberhasilan Pembangunan Ekonomi</a:t>
            </a:r>
            <a:endParaRPr lang="en-US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609600" y="1200150"/>
            <a:ext cx="7467600" cy="768266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/>
              <a:t>Ada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moneter</a:t>
            </a:r>
            <a:r>
              <a:rPr lang="en-US" dirty="0"/>
              <a:t>,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nonmoneter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 descr="D:\PPT Ekonomi XI new\gambar ekonomi\shutterstock_494677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43150"/>
            <a:ext cx="29718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>
            <a:off x="629420" y="231371"/>
            <a:ext cx="79811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H.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224115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Kebijakan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Strategi</a:t>
            </a:r>
            <a:r>
              <a:rPr lang="en-US" sz="2000" b="1" dirty="0"/>
              <a:t> Pembangunan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 smtClean="0"/>
              <a:t>Indikator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Keberhasilannya</a:t>
            </a:r>
            <a:endParaRPr lang="en-US" sz="2000" b="1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321808" y="2114550"/>
            <a:ext cx="12192" cy="25146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9600" y="1962150"/>
            <a:ext cx="4628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lnSpc>
                <a:spcPct val="150000"/>
              </a:lnSpc>
              <a:spcBef>
                <a:spcPts val="1800"/>
              </a:spcBef>
              <a:buAutoNum type="alphaLcPeriod"/>
            </a:pP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moneter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per </a:t>
            </a:r>
            <a:r>
              <a:rPr lang="en-US" dirty="0" err="1"/>
              <a:t>kapita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i="1" dirty="0" err="1" smtClean="0"/>
              <a:t>atau</a:t>
            </a:r>
            <a:r>
              <a:rPr lang="en-US" i="1" dirty="0" smtClean="0"/>
              <a:t> </a:t>
            </a:r>
            <a:r>
              <a:rPr lang="en-US" i="1" dirty="0"/>
              <a:t>Net Economic Welfare </a:t>
            </a:r>
            <a:r>
              <a:rPr lang="en-US" dirty="0"/>
              <a:t>(NEC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30594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lnSpc>
                <a:spcPct val="150000"/>
              </a:lnSpc>
              <a:spcBef>
                <a:spcPts val="1800"/>
              </a:spcBef>
              <a:buFont typeface="+mj-lt"/>
              <a:buAutoNum type="alphaLcPeriod" startAt="2"/>
            </a:pP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nonmoneter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nonmoneter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8857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442" y="855333"/>
            <a:ext cx="4893871" cy="344817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r>
              <a:rPr lang="sv-SE" sz="1800" b="1" dirty="0"/>
              <a:t>2. </a:t>
            </a:r>
            <a:r>
              <a:rPr lang="sv-SE" sz="1800" b="1" dirty="0" smtClean="0"/>
              <a:t> Indikator </a:t>
            </a:r>
            <a:r>
              <a:rPr lang="sv-SE" sz="1800" b="1" dirty="0"/>
              <a:t>Keberhasilan Pembangunan Ekonomi</a:t>
            </a:r>
            <a:endParaRPr lang="en-US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609600" y="1200150"/>
            <a:ext cx="4457700" cy="2933346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 marL="231775" indent="-231775">
              <a:lnSpc>
                <a:spcPct val="150000"/>
              </a:lnSpc>
              <a:buFont typeface="+mj-lt"/>
              <a:buAutoNum type="alphaLcPeriod" startAt="3"/>
            </a:pPr>
            <a:r>
              <a:rPr lang="en-US" sz="1800" dirty="0" err="1" smtClean="0"/>
              <a:t>Indikator</a:t>
            </a:r>
            <a:r>
              <a:rPr lang="en-US" sz="1800" dirty="0" smtClean="0"/>
              <a:t> </a:t>
            </a:r>
            <a:r>
              <a:rPr lang="en-US" sz="1800" dirty="0" err="1"/>
              <a:t>campuran</a:t>
            </a:r>
            <a:r>
              <a:rPr lang="en-US" sz="1800" dirty="0"/>
              <a:t> </a:t>
            </a:r>
            <a:r>
              <a:rPr lang="en-US" sz="1800" dirty="0" err="1"/>
              <a:t>mencakup</a:t>
            </a:r>
            <a:r>
              <a:rPr lang="en-US" sz="1800" dirty="0"/>
              <a:t> </a:t>
            </a:r>
            <a:r>
              <a:rPr lang="en-US" sz="1800" dirty="0" err="1"/>
              <a:t>Indikator</a:t>
            </a:r>
            <a:r>
              <a:rPr lang="en-US" sz="1800" dirty="0"/>
              <a:t> </a:t>
            </a:r>
            <a:r>
              <a:rPr lang="en-US" sz="1800" dirty="0" err="1"/>
              <a:t>Susenas</a:t>
            </a:r>
            <a:r>
              <a:rPr lang="en-US" sz="1800" dirty="0"/>
              <a:t> </a:t>
            </a:r>
            <a:r>
              <a:rPr lang="en-US" sz="1800" dirty="0" err="1"/>
              <a:t>Inti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Indeks</a:t>
            </a:r>
            <a:r>
              <a:rPr lang="en-US" sz="1800" dirty="0"/>
              <a:t> Pembangunan </a:t>
            </a:r>
            <a:r>
              <a:rPr lang="en-US" sz="1800" dirty="0" err="1"/>
              <a:t>Manusia</a:t>
            </a:r>
            <a:r>
              <a:rPr lang="en-US" sz="1800" dirty="0"/>
              <a:t> (</a:t>
            </a:r>
            <a:r>
              <a:rPr lang="en-US" sz="1800" i="1" dirty="0"/>
              <a:t>Human Development Index</a:t>
            </a:r>
            <a:r>
              <a:rPr lang="en-US" sz="1800" dirty="0"/>
              <a:t>).</a:t>
            </a:r>
          </a:p>
          <a:p>
            <a:pPr marL="231775">
              <a:lnSpc>
                <a:spcPct val="150000"/>
              </a:lnSpc>
            </a:pPr>
            <a:r>
              <a:rPr lang="en-US" sz="1800" dirty="0" err="1"/>
              <a:t>Selain</a:t>
            </a:r>
            <a:r>
              <a:rPr lang="en-US" sz="1800" dirty="0"/>
              <a:t> </a:t>
            </a:r>
            <a:r>
              <a:rPr lang="en-US" sz="1800" dirty="0" err="1"/>
              <a:t>indikator-indikator</a:t>
            </a:r>
            <a:r>
              <a:rPr lang="en-US" sz="1800" dirty="0"/>
              <a:t> di </a:t>
            </a:r>
            <a:r>
              <a:rPr lang="en-US" sz="1800" dirty="0" err="1"/>
              <a:t>atas</a:t>
            </a:r>
            <a:r>
              <a:rPr lang="en-US" sz="1800" dirty="0"/>
              <a:t>, </a:t>
            </a:r>
            <a:r>
              <a:rPr lang="en-US" sz="1800" dirty="0" err="1"/>
              <a:t>garis</a:t>
            </a:r>
            <a:r>
              <a:rPr lang="en-US" sz="1800" dirty="0"/>
              <a:t> </a:t>
            </a:r>
            <a:r>
              <a:rPr lang="en-US" sz="1800" dirty="0" err="1"/>
              <a:t>kemiskinan</a:t>
            </a:r>
            <a:r>
              <a:rPr lang="en-US" sz="1800" dirty="0"/>
              <a:t> (</a:t>
            </a:r>
            <a:r>
              <a:rPr lang="en-US" sz="1800" i="1" dirty="0"/>
              <a:t>poverty line</a:t>
            </a:r>
            <a:r>
              <a:rPr lang="en-US" sz="1800" dirty="0"/>
              <a:t>)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r>
              <a:rPr lang="en-US" sz="1800" dirty="0"/>
              <a:t> </a:t>
            </a:r>
            <a:r>
              <a:rPr lang="en-US" sz="1800" dirty="0" err="1"/>
              <a:t>dasar</a:t>
            </a:r>
            <a:r>
              <a:rPr lang="en-US" sz="1800" dirty="0"/>
              <a:t> minimum (</a:t>
            </a:r>
            <a:r>
              <a:rPr lang="en-US" sz="1800" i="1" dirty="0"/>
              <a:t>basic minimum needs</a:t>
            </a:r>
            <a:r>
              <a:rPr lang="en-US" sz="1800" dirty="0"/>
              <a:t>) </a:t>
            </a:r>
            <a:r>
              <a:rPr lang="en-US" sz="1800" dirty="0" err="1"/>
              <a:t>juga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indikator</a:t>
            </a:r>
            <a:r>
              <a:rPr lang="en-US" sz="1800" dirty="0"/>
              <a:t> </a:t>
            </a:r>
            <a:r>
              <a:rPr lang="en-US" sz="1800" dirty="0" err="1"/>
              <a:t>pembangunan</a:t>
            </a:r>
            <a:r>
              <a:rPr lang="en-US" sz="1800" dirty="0"/>
              <a:t>.</a:t>
            </a:r>
          </a:p>
        </p:txBody>
      </p:sp>
      <p:sp>
        <p:nvSpPr>
          <p:cNvPr id="6" name="Pentagon 5"/>
          <p:cNvSpPr/>
          <p:nvPr/>
        </p:nvSpPr>
        <p:spPr>
          <a:xfrm>
            <a:off x="629420" y="231371"/>
            <a:ext cx="79811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H.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224115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Kebijakan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Strategi</a:t>
            </a:r>
            <a:r>
              <a:rPr lang="en-US" sz="2000" b="1" dirty="0"/>
              <a:t> Pembangunan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 smtClean="0"/>
              <a:t>Indikator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Keberhasilannya</a:t>
            </a:r>
            <a:endParaRPr lang="en-US" sz="2000" b="1" dirty="0"/>
          </a:p>
        </p:txBody>
      </p:sp>
      <p:pic>
        <p:nvPicPr>
          <p:cNvPr id="10" name="Picture 2" descr="D:\PPT Ekonomi XI new\gambar ekonomi\shutterstock_494677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81150"/>
            <a:ext cx="3314700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5181600" y="1342358"/>
            <a:ext cx="0" cy="290579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609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95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2150"/>
            <a:ext cx="777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324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7632" y="1276350"/>
            <a:ext cx="3080271" cy="2976306"/>
          </a:xfrm>
          <a:prstGeom prst="rect">
            <a:avLst/>
          </a:prstGeom>
        </p:spPr>
        <p:txBody>
          <a:bodyPr wrap="square" lIns="67163" tIns="33581" rIns="67163" bIns="3358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 smtClean="0"/>
              <a:t>Pertumbuhan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ekonomi</a:t>
            </a:r>
            <a:r>
              <a:rPr lang="en-US" sz="1800" b="1" dirty="0" smtClean="0"/>
              <a:t>  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keadaan</a:t>
            </a:r>
            <a:r>
              <a:rPr lang="en-US" sz="1800" dirty="0" smtClean="0"/>
              <a:t> di </a:t>
            </a:r>
            <a:r>
              <a:rPr lang="en-US" sz="1800" dirty="0" err="1" smtClean="0"/>
              <a:t>mana</a:t>
            </a:r>
            <a:r>
              <a:rPr lang="en-US" sz="1800" dirty="0" smtClean="0"/>
              <a:t> </a:t>
            </a:r>
            <a:r>
              <a:rPr lang="en-US" sz="1800" dirty="0" err="1" smtClean="0"/>
              <a:t>terjadi</a:t>
            </a:r>
            <a:r>
              <a:rPr lang="en-US" sz="1800" dirty="0" smtClean="0"/>
              <a:t> </a:t>
            </a:r>
            <a:r>
              <a:rPr lang="en-US" sz="1800" dirty="0" err="1" smtClean="0"/>
              <a:t>kenaikan</a:t>
            </a:r>
            <a:r>
              <a:rPr lang="en-US" sz="1800" dirty="0" smtClean="0"/>
              <a:t> PDB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negara</a:t>
            </a:r>
            <a:r>
              <a:rPr lang="en-US" sz="1800" dirty="0" smtClean="0"/>
              <a:t> 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  <a:r>
              <a:rPr lang="en-US" sz="1800" dirty="0" err="1" smtClean="0"/>
              <a:t>memandang</a:t>
            </a:r>
            <a:r>
              <a:rPr lang="en-US" sz="1800" dirty="0" smtClean="0"/>
              <a:t> </a:t>
            </a:r>
            <a:r>
              <a:rPr lang="en-US" sz="1800" dirty="0" err="1" smtClean="0"/>
              <a:t>apakah</a:t>
            </a:r>
            <a:r>
              <a:rPr lang="en-US" sz="1800" dirty="0" smtClean="0"/>
              <a:t> </a:t>
            </a:r>
            <a:r>
              <a:rPr lang="en-US" sz="1800" dirty="0" err="1" smtClean="0"/>
              <a:t>kenaikan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besar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kecil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tingkat</a:t>
            </a:r>
            <a:r>
              <a:rPr lang="en-US" sz="18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793" y="3993434"/>
            <a:ext cx="4571407" cy="483316"/>
          </a:xfrm>
          <a:prstGeom prst="rect">
            <a:avLst/>
          </a:prstGeom>
        </p:spPr>
        <p:txBody>
          <a:bodyPr lIns="67163" tIns="33581" rIns="67163" bIns="33581">
            <a:spAutoFit/>
          </a:bodyPr>
          <a:lstStyle/>
          <a:p>
            <a:r>
              <a:rPr lang="en-US" sz="900" dirty="0" err="1"/>
              <a:t>Suasana</a:t>
            </a:r>
            <a:r>
              <a:rPr lang="en-US" sz="900" dirty="0"/>
              <a:t> di </a:t>
            </a:r>
            <a:r>
              <a:rPr lang="en-US" sz="900" dirty="0" err="1"/>
              <a:t>pabrik</a:t>
            </a:r>
            <a:r>
              <a:rPr lang="en-US" sz="900" dirty="0"/>
              <a:t> yang </a:t>
            </a:r>
            <a:r>
              <a:rPr lang="en-US" sz="900" dirty="0" err="1"/>
              <a:t>memproduksi</a:t>
            </a:r>
            <a:r>
              <a:rPr lang="en-US" sz="900" dirty="0"/>
              <a:t> </a:t>
            </a:r>
            <a:r>
              <a:rPr lang="en-US" sz="900" dirty="0" err="1"/>
              <a:t>garmen</a:t>
            </a:r>
            <a:r>
              <a:rPr lang="en-US" sz="900" dirty="0"/>
              <a:t>.</a:t>
            </a:r>
          </a:p>
          <a:p>
            <a:r>
              <a:rPr lang="en-US" sz="900" dirty="0" err="1"/>
              <a:t>Pertumbuhan</a:t>
            </a:r>
            <a:r>
              <a:rPr lang="en-US" sz="900" dirty="0"/>
              <a:t> </a:t>
            </a:r>
            <a:r>
              <a:rPr lang="en-US" sz="900" dirty="0" err="1"/>
              <a:t>ekonomi</a:t>
            </a:r>
            <a:r>
              <a:rPr lang="en-US" sz="900" dirty="0"/>
              <a:t> </a:t>
            </a:r>
            <a:r>
              <a:rPr lang="en-US" sz="900" dirty="0" err="1"/>
              <a:t>dikatakan</a:t>
            </a:r>
            <a:r>
              <a:rPr lang="en-US" sz="900" dirty="0"/>
              <a:t> </a:t>
            </a:r>
            <a:r>
              <a:rPr lang="en-US" sz="900" dirty="0" err="1"/>
              <a:t>meningkat</a:t>
            </a:r>
            <a:r>
              <a:rPr lang="en-US" sz="900" dirty="0"/>
              <a:t> </a:t>
            </a:r>
            <a:r>
              <a:rPr lang="en-US" sz="900" dirty="0" err="1"/>
              <a:t>bila</a:t>
            </a:r>
            <a:r>
              <a:rPr lang="en-US" sz="900" dirty="0"/>
              <a:t> </a:t>
            </a:r>
            <a:r>
              <a:rPr lang="en-US" sz="900" dirty="0" err="1"/>
              <a:t>kenaikan</a:t>
            </a:r>
            <a:r>
              <a:rPr lang="en-US" sz="900" dirty="0"/>
              <a:t> </a:t>
            </a:r>
            <a:r>
              <a:rPr lang="en-US" sz="900" dirty="0" err="1"/>
              <a:t>Produk</a:t>
            </a:r>
            <a:r>
              <a:rPr lang="en-US" sz="900" dirty="0"/>
              <a:t> </a:t>
            </a:r>
            <a:r>
              <a:rPr lang="en-US" sz="900" dirty="0" err="1"/>
              <a:t>Domestik</a:t>
            </a:r>
            <a:endParaRPr lang="en-US" sz="900" dirty="0"/>
          </a:p>
          <a:p>
            <a:r>
              <a:rPr lang="en-US" sz="900" dirty="0" err="1"/>
              <a:t>Bruto</a:t>
            </a:r>
            <a:r>
              <a:rPr lang="en-US" sz="900" dirty="0"/>
              <a:t> </a:t>
            </a:r>
            <a:r>
              <a:rPr lang="en-US" sz="900" dirty="0" err="1"/>
              <a:t>pada</a:t>
            </a:r>
            <a:r>
              <a:rPr lang="en-US" sz="900" dirty="0"/>
              <a:t> </a:t>
            </a:r>
            <a:r>
              <a:rPr lang="en-US" sz="900" dirty="0" err="1"/>
              <a:t>suatu</a:t>
            </a:r>
            <a:r>
              <a:rPr lang="en-US" sz="900" dirty="0"/>
              <a:t> </a:t>
            </a:r>
            <a:r>
              <a:rPr lang="en-US" sz="900" dirty="0" err="1"/>
              <a:t>periode</a:t>
            </a:r>
            <a:r>
              <a:rPr lang="en-US" sz="900" dirty="0"/>
              <a:t> </a:t>
            </a:r>
            <a:r>
              <a:rPr lang="en-US" sz="900" dirty="0" err="1"/>
              <a:t>lebih</a:t>
            </a:r>
            <a:r>
              <a:rPr lang="en-US" sz="900" dirty="0"/>
              <a:t> </a:t>
            </a:r>
            <a:r>
              <a:rPr lang="en-US" sz="900" dirty="0" err="1"/>
              <a:t>besar</a:t>
            </a:r>
            <a:r>
              <a:rPr lang="en-US" sz="900" dirty="0"/>
              <a:t> </a:t>
            </a:r>
            <a:r>
              <a:rPr lang="en-US" sz="900" dirty="0" err="1"/>
              <a:t>dibanding</a:t>
            </a:r>
            <a:r>
              <a:rPr lang="en-US" sz="900" dirty="0"/>
              <a:t> </a:t>
            </a:r>
            <a:r>
              <a:rPr lang="en-US" sz="900" dirty="0" err="1"/>
              <a:t>periode</a:t>
            </a:r>
            <a:r>
              <a:rPr lang="en-US" sz="900" dirty="0"/>
              <a:t> </a:t>
            </a:r>
            <a:r>
              <a:rPr lang="en-US" sz="900" dirty="0" err="1"/>
              <a:t>sebelumnya</a:t>
            </a:r>
            <a:endParaRPr lang="en-US" sz="900" dirty="0"/>
          </a:p>
        </p:txBody>
      </p:sp>
      <p:pic>
        <p:nvPicPr>
          <p:cNvPr id="1026" name="Picture 2" descr="D:\PPT Ekonomi XI new\gambar ekonomi\shutterstock_428180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93" y="1564959"/>
            <a:ext cx="3581400" cy="2378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>
          <a:xfrm>
            <a:off x="629419" y="231371"/>
            <a:ext cx="5923781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A.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914400" y="224115"/>
            <a:ext cx="54670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 smtClean="0"/>
              <a:t>Pengertian</a:t>
            </a:r>
            <a:r>
              <a:rPr lang="en-US" sz="2200" b="1" dirty="0" smtClean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teori</a:t>
            </a:r>
            <a:r>
              <a:rPr lang="en-US" sz="2200" b="1" dirty="0"/>
              <a:t> </a:t>
            </a:r>
            <a:r>
              <a:rPr lang="en-US" sz="2200" b="1" dirty="0" err="1"/>
              <a:t>Pertumbuhan</a:t>
            </a:r>
            <a:r>
              <a:rPr lang="en-US" sz="2200" b="1" dirty="0"/>
              <a:t> </a:t>
            </a:r>
            <a:r>
              <a:rPr lang="en-US" sz="2200" b="1" dirty="0" err="1" smtClean="0"/>
              <a:t>Ekonomi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304800" y="876240"/>
            <a:ext cx="4103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1. </a:t>
            </a:r>
            <a:r>
              <a:rPr lang="en-US" sz="2000" b="1" dirty="0" err="1"/>
              <a:t>Pengertian</a:t>
            </a:r>
            <a:r>
              <a:rPr lang="en-US" sz="2000" b="1" dirty="0"/>
              <a:t> </a:t>
            </a:r>
            <a:r>
              <a:rPr lang="en-US" sz="2000" b="1" dirty="0" err="1"/>
              <a:t>Pertumbuhan</a:t>
            </a:r>
            <a:r>
              <a:rPr lang="en-US" sz="2000" b="1" dirty="0"/>
              <a:t> </a:t>
            </a:r>
            <a:r>
              <a:rPr lang="en-US" sz="2000" b="1" dirty="0" err="1"/>
              <a:t>Ekonomi</a:t>
            </a:r>
            <a:endParaRPr lang="en-US" sz="20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267200" y="1428750"/>
            <a:ext cx="0" cy="3048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03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35598" y="1484941"/>
            <a:ext cx="2498802" cy="2927808"/>
            <a:chOff x="5999022" y="1327261"/>
            <a:chExt cx="2611578" cy="306019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022" y="1327261"/>
              <a:ext cx="2611578" cy="30601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999022" y="4168944"/>
              <a:ext cx="2611578" cy="206317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</p:spPr>
          <p:txBody>
            <a:bodyPr wrap="square" lIns="67163" tIns="33581" rIns="67163" bIns="33581">
              <a:spAutoFit/>
            </a:bodyPr>
            <a:lstStyle/>
            <a:p>
              <a:pPr algn="r"/>
              <a:r>
                <a:rPr lang="en-US" sz="900" b="1" i="1" dirty="0"/>
                <a:t>Friedrich List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609600" y="1312533"/>
            <a:ext cx="3844154" cy="344817"/>
          </a:xfrm>
          <a:prstGeom prst="rect">
            <a:avLst/>
          </a:prstGeom>
        </p:spPr>
        <p:txBody>
          <a:bodyPr wrap="none" lIns="67163" tIns="33581" rIns="67163" bIns="33581">
            <a:spAutoFit/>
          </a:bodyPr>
          <a:lstStyle/>
          <a:p>
            <a:r>
              <a:rPr lang="en-US" sz="1800" b="1" dirty="0"/>
              <a:t>a. </a:t>
            </a:r>
            <a:r>
              <a:rPr lang="en-US" sz="1800" b="1" dirty="0" err="1" smtClean="0"/>
              <a:t>Teori</a:t>
            </a:r>
            <a:r>
              <a:rPr lang="en-US" sz="1800" b="1" dirty="0" smtClean="0"/>
              <a:t> </a:t>
            </a:r>
            <a:r>
              <a:rPr lang="en-US" sz="1800" b="1" dirty="0" err="1"/>
              <a:t>pertumbuhan</a:t>
            </a:r>
            <a:r>
              <a:rPr lang="en-US" sz="1800" b="1" dirty="0"/>
              <a:t> </a:t>
            </a:r>
            <a:r>
              <a:rPr lang="en-US" sz="1800" b="1" dirty="0" err="1"/>
              <a:t>ekonomi</a:t>
            </a:r>
            <a:r>
              <a:rPr lang="en-US" sz="1800" b="1" dirty="0"/>
              <a:t> </a:t>
            </a:r>
            <a:r>
              <a:rPr lang="en-US" sz="1800" b="1" dirty="0" err="1"/>
              <a:t>historis</a:t>
            </a:r>
            <a:endParaRPr lang="en-US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916890" y="1809750"/>
            <a:ext cx="4417110" cy="2653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7163" tIns="33581" rIns="67163" bIns="33581">
            <a:spAutoFit/>
          </a:bodyPr>
          <a:lstStyle/>
          <a:p>
            <a:pPr marL="231775" indent="-231775">
              <a:lnSpc>
                <a:spcPct val="150000"/>
              </a:lnSpc>
              <a:buAutoNum type="arabicParenR"/>
            </a:pPr>
            <a:r>
              <a:rPr lang="sv-SE" b="1" dirty="0"/>
              <a:t>Pertumbuhan ekonomi menurut Friedrich List</a:t>
            </a:r>
          </a:p>
          <a:p>
            <a:pPr marL="227013" indent="6350">
              <a:lnSpc>
                <a:spcPct val="150000"/>
              </a:lnSpc>
              <a:buAutoNum type="alphaLcParenR"/>
            </a:pPr>
            <a:r>
              <a:rPr lang="en-US" dirty="0" smtClean="0"/>
              <a:t> 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/>
              <a:t>berburu</a:t>
            </a:r>
            <a:endParaRPr lang="en-US" dirty="0"/>
          </a:p>
          <a:p>
            <a:pPr marL="227013" indent="6350">
              <a:lnSpc>
                <a:spcPct val="150000"/>
              </a:lnSpc>
              <a:buAutoNum type="alphaLcParenR"/>
            </a:pPr>
            <a:r>
              <a:rPr lang="en-US" dirty="0" smtClean="0"/>
              <a:t> 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/>
              <a:t>beternak</a:t>
            </a:r>
            <a:endParaRPr lang="en-US" dirty="0"/>
          </a:p>
          <a:p>
            <a:pPr marL="227013" indent="6350">
              <a:lnSpc>
                <a:spcPct val="150000"/>
              </a:lnSpc>
              <a:buAutoNum type="alphaLcParenR"/>
            </a:pPr>
            <a:r>
              <a:rPr lang="en-US" dirty="0" smtClean="0"/>
              <a:t> 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/>
              <a:t>bertani</a:t>
            </a:r>
            <a:endParaRPr lang="en-US" dirty="0"/>
          </a:p>
          <a:p>
            <a:pPr marL="227013" indent="6350">
              <a:lnSpc>
                <a:spcPct val="150000"/>
              </a:lnSpc>
              <a:buAutoNum type="alphaLcParenR"/>
            </a:pPr>
            <a:r>
              <a:rPr lang="en-US" dirty="0" smtClean="0"/>
              <a:t> 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bertani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kerajinan</a:t>
            </a:r>
            <a:endParaRPr lang="en-US" dirty="0"/>
          </a:p>
          <a:p>
            <a:pPr marL="227013" indent="6350">
              <a:lnSpc>
                <a:spcPct val="150000"/>
              </a:lnSpc>
              <a:buAutoNum type="alphaLcParenR"/>
            </a:pPr>
            <a:r>
              <a:rPr lang="en-US" dirty="0" smtClean="0"/>
              <a:t> 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bertani</a:t>
            </a:r>
            <a:r>
              <a:rPr lang="en-US" dirty="0"/>
              <a:t>, </a:t>
            </a:r>
            <a:r>
              <a:rPr lang="en-US" dirty="0" err="1"/>
              <a:t>kerajinan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227013"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perdagangan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629419" y="231371"/>
            <a:ext cx="5923781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A.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914400" y="224115"/>
            <a:ext cx="54670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 smtClean="0"/>
              <a:t>Pengertian</a:t>
            </a:r>
            <a:r>
              <a:rPr lang="en-US" sz="2200" b="1" dirty="0" smtClean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teori</a:t>
            </a:r>
            <a:r>
              <a:rPr lang="en-US" sz="2200" b="1" dirty="0"/>
              <a:t> </a:t>
            </a:r>
            <a:r>
              <a:rPr lang="en-US" sz="2200" b="1" dirty="0" err="1"/>
              <a:t>Pertumbuhan</a:t>
            </a:r>
            <a:r>
              <a:rPr lang="en-US" sz="2200" b="1" dirty="0"/>
              <a:t> </a:t>
            </a:r>
            <a:r>
              <a:rPr lang="en-US" sz="2200" b="1" dirty="0" err="1" smtClean="0"/>
              <a:t>Ekonomi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304800" y="876240"/>
            <a:ext cx="347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2. </a:t>
            </a:r>
            <a:r>
              <a:rPr lang="en-US" sz="2000" b="1" dirty="0" err="1"/>
              <a:t>Teori</a:t>
            </a:r>
            <a:r>
              <a:rPr lang="en-US" sz="2000" b="1" dirty="0"/>
              <a:t> </a:t>
            </a:r>
            <a:r>
              <a:rPr lang="en-US" sz="2000" b="1" dirty="0" err="1"/>
              <a:t>Pertumbuhan</a:t>
            </a:r>
            <a:r>
              <a:rPr lang="en-US" sz="2000" b="1" dirty="0"/>
              <a:t> </a:t>
            </a:r>
            <a:r>
              <a:rPr lang="en-US" sz="2000" b="1" dirty="0" err="1"/>
              <a:t>Ekonomi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638800" y="1428750"/>
            <a:ext cx="0" cy="3048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676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60553" y="1113392"/>
            <a:ext cx="2292847" cy="3159861"/>
            <a:chOff x="5638800" y="1113392"/>
            <a:chExt cx="2369047" cy="328111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113392"/>
              <a:ext cx="2369047" cy="32811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638800" y="4171950"/>
              <a:ext cx="2369047" cy="206317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</p:spPr>
          <p:txBody>
            <a:bodyPr wrap="square" lIns="67163" tIns="33581" rIns="67163" bIns="33581">
              <a:spAutoFit/>
            </a:bodyPr>
            <a:lstStyle/>
            <a:p>
              <a:pPr algn="r"/>
              <a:r>
                <a:rPr lang="en-US" sz="900" b="1" i="1" dirty="0"/>
                <a:t>Bruno Hildebrand</a:t>
              </a:r>
            </a:p>
          </p:txBody>
        </p:sp>
      </p:grpSp>
      <p:sp>
        <p:nvSpPr>
          <p:cNvPr id="8" name="Pentagon 7"/>
          <p:cNvSpPr/>
          <p:nvPr/>
        </p:nvSpPr>
        <p:spPr>
          <a:xfrm>
            <a:off x="629419" y="231371"/>
            <a:ext cx="5923781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A.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914400" y="224115"/>
            <a:ext cx="54670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 smtClean="0"/>
              <a:t>Pengertian</a:t>
            </a:r>
            <a:r>
              <a:rPr lang="en-US" sz="2200" b="1" dirty="0" smtClean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teori</a:t>
            </a:r>
            <a:r>
              <a:rPr lang="en-US" sz="2200" b="1" dirty="0"/>
              <a:t> </a:t>
            </a:r>
            <a:r>
              <a:rPr lang="en-US" sz="2200" b="1" dirty="0" err="1"/>
              <a:t>Pertumbuhan</a:t>
            </a:r>
            <a:r>
              <a:rPr lang="en-US" sz="2200" b="1" dirty="0"/>
              <a:t> </a:t>
            </a:r>
            <a:r>
              <a:rPr lang="en-US" sz="2200" b="1" dirty="0" err="1" smtClean="0"/>
              <a:t>Ekonomi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916890" y="1103311"/>
            <a:ext cx="3959910" cy="2791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7163" tIns="33581" rIns="67163" bIns="33581">
            <a:spAutoFit/>
          </a:bodyPr>
          <a:lstStyle/>
          <a:p>
            <a:pPr marL="341313" indent="-341313">
              <a:lnSpc>
                <a:spcPct val="150000"/>
              </a:lnSpc>
              <a:buAutoNum type="arabicParenR" startAt="2"/>
              <a:tabLst>
                <a:tab pos="401638" algn="l"/>
              </a:tabLst>
            </a:pPr>
            <a:r>
              <a:rPr lang="en-US" sz="2200" b="1" dirty="0" smtClean="0"/>
              <a:t> </a:t>
            </a:r>
            <a:r>
              <a:rPr lang="en-US" sz="2200" b="1" dirty="0" err="1" smtClean="0"/>
              <a:t>Pertumbuhan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ekonomi</a:t>
            </a:r>
            <a:endParaRPr lang="en-US" sz="2200" b="1" dirty="0" smtClean="0"/>
          </a:p>
          <a:p>
            <a:pPr>
              <a:lnSpc>
                <a:spcPct val="150000"/>
              </a:lnSpc>
            </a:pPr>
            <a:r>
              <a:rPr lang="en-US" sz="2200" b="1" dirty="0" smtClean="0"/>
              <a:t>      </a:t>
            </a:r>
            <a:r>
              <a:rPr lang="en-US" sz="2200" b="1" dirty="0" err="1" smtClean="0"/>
              <a:t>menurut</a:t>
            </a:r>
            <a:r>
              <a:rPr lang="en-US" sz="2200" b="1" dirty="0" smtClean="0"/>
              <a:t> </a:t>
            </a:r>
            <a:r>
              <a:rPr lang="en-US" sz="2200" b="1" dirty="0"/>
              <a:t>Bruno Hildebrand</a:t>
            </a:r>
          </a:p>
          <a:p>
            <a:pPr marL="334963" indent="6350">
              <a:lnSpc>
                <a:spcPct val="150000"/>
              </a:lnSpc>
              <a:buAutoNum type="alphaLcPeriod"/>
            </a:pPr>
            <a:r>
              <a:rPr lang="en-US" sz="2200" dirty="0" smtClean="0"/>
              <a:t>  </a:t>
            </a:r>
            <a:r>
              <a:rPr lang="en-US" sz="2200" dirty="0" err="1" smtClean="0"/>
              <a:t>Perekonomian</a:t>
            </a:r>
            <a:r>
              <a:rPr lang="en-US" sz="2200" dirty="0" smtClean="0"/>
              <a:t> </a:t>
            </a:r>
            <a:r>
              <a:rPr lang="en-US" sz="2200" dirty="0"/>
              <a:t>barter</a:t>
            </a:r>
          </a:p>
          <a:p>
            <a:pPr marL="334963" indent="6350">
              <a:lnSpc>
                <a:spcPct val="150000"/>
              </a:lnSpc>
              <a:buAutoNum type="alphaLcPeriod"/>
            </a:pPr>
            <a:r>
              <a:rPr lang="en-US" sz="2200" dirty="0" smtClean="0"/>
              <a:t>  </a:t>
            </a:r>
            <a:r>
              <a:rPr lang="en-US" sz="2200" dirty="0" err="1" smtClean="0"/>
              <a:t>Perekonomian</a:t>
            </a:r>
            <a:r>
              <a:rPr lang="en-US" sz="2200" dirty="0" smtClean="0"/>
              <a:t> </a:t>
            </a:r>
            <a:r>
              <a:rPr lang="en-US" sz="2200" dirty="0" err="1"/>
              <a:t>kredit</a:t>
            </a:r>
            <a:endParaRPr lang="en-US" sz="2200" dirty="0"/>
          </a:p>
          <a:p>
            <a:pPr marL="334963" indent="6350">
              <a:lnSpc>
                <a:spcPct val="150000"/>
              </a:lnSpc>
              <a:buAutoNum type="alphaLcPeriod"/>
            </a:pPr>
            <a:r>
              <a:rPr lang="en-US" sz="2200" dirty="0" smtClean="0"/>
              <a:t>  </a:t>
            </a:r>
            <a:r>
              <a:rPr lang="en-US" sz="2200" dirty="0" err="1" smtClean="0"/>
              <a:t>Perekonomian</a:t>
            </a:r>
            <a:r>
              <a:rPr lang="en-US" sz="2200" dirty="0" smtClean="0"/>
              <a:t> </a:t>
            </a:r>
            <a:r>
              <a:rPr lang="en-US" sz="2200" dirty="0" err="1" smtClean="0"/>
              <a:t>uang</a:t>
            </a:r>
            <a:endParaRPr lang="en-US" sz="2200" dirty="0" smtClean="0"/>
          </a:p>
          <a:p>
            <a:pPr marL="334963" indent="6350">
              <a:lnSpc>
                <a:spcPct val="150000"/>
              </a:lnSpc>
              <a:buAutoNum type="alphaLcPeriod"/>
            </a:pPr>
            <a:endParaRPr lang="en-US" sz="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0" y="1047750"/>
            <a:ext cx="0" cy="327055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037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72200" y="1123949"/>
            <a:ext cx="2438400" cy="3145889"/>
            <a:chOff x="6096000" y="1123949"/>
            <a:chExt cx="2514600" cy="3145889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123949"/>
              <a:ext cx="2514600" cy="31458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096000" y="4063521"/>
              <a:ext cx="2514600" cy="206317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square" lIns="67163" tIns="33581" rIns="67163" bIns="33581">
              <a:spAutoFit/>
            </a:bodyPr>
            <a:lstStyle/>
            <a:p>
              <a:pPr algn="r"/>
              <a:r>
                <a:rPr lang="en-US" sz="900" b="1" i="1" dirty="0">
                  <a:solidFill>
                    <a:schemeClr val="bg1"/>
                  </a:solidFill>
                </a:rPr>
                <a:t>Karl Bucher</a:t>
              </a:r>
            </a:p>
          </p:txBody>
        </p:sp>
      </p:grpSp>
      <p:sp>
        <p:nvSpPr>
          <p:cNvPr id="8" name="Pentagon 7"/>
          <p:cNvSpPr/>
          <p:nvPr/>
        </p:nvSpPr>
        <p:spPr>
          <a:xfrm>
            <a:off x="629419" y="231371"/>
            <a:ext cx="5923781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A.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914400" y="224115"/>
            <a:ext cx="54670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 smtClean="0"/>
              <a:t>Pengertian</a:t>
            </a:r>
            <a:r>
              <a:rPr lang="en-US" sz="2200" b="1" dirty="0" smtClean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teori</a:t>
            </a:r>
            <a:r>
              <a:rPr lang="en-US" sz="2200" b="1" dirty="0"/>
              <a:t> </a:t>
            </a:r>
            <a:r>
              <a:rPr lang="en-US" sz="2200" b="1" dirty="0" err="1"/>
              <a:t>Pertumbuhan</a:t>
            </a:r>
            <a:r>
              <a:rPr lang="en-US" sz="2200" b="1" dirty="0"/>
              <a:t> </a:t>
            </a:r>
            <a:r>
              <a:rPr lang="en-US" sz="2200" b="1" dirty="0" err="1" smtClean="0"/>
              <a:t>Ekonomi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916890" y="1084945"/>
            <a:ext cx="4569510" cy="30224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67163" tIns="33581" rIns="67163" bIns="33581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400" b="1" dirty="0"/>
              <a:t>3) </a:t>
            </a:r>
            <a:r>
              <a:rPr lang="sv-SE" sz="2400" b="1" dirty="0" smtClean="0"/>
              <a:t> Pertumbuhan </a:t>
            </a:r>
            <a:r>
              <a:rPr lang="sv-SE" sz="2400" b="1" dirty="0"/>
              <a:t>ekonomi </a:t>
            </a:r>
            <a:r>
              <a:rPr lang="sv-SE" sz="2400" b="1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sv-SE" sz="2400" b="1" dirty="0"/>
              <a:t> </a:t>
            </a:r>
            <a:r>
              <a:rPr lang="sv-SE" sz="2400" b="1" dirty="0" smtClean="0"/>
              <a:t>    menurut  Karl </a:t>
            </a:r>
            <a:r>
              <a:rPr lang="sv-SE" sz="2400" b="1" dirty="0"/>
              <a:t>Bucher</a:t>
            </a:r>
          </a:p>
          <a:p>
            <a:pPr marL="334963" indent="6350">
              <a:lnSpc>
                <a:spcPct val="150000"/>
              </a:lnSpc>
              <a:buAutoNum type="alphaLcPeriod"/>
            </a:pPr>
            <a:r>
              <a:rPr lang="en-US" sz="2400" dirty="0" smtClean="0"/>
              <a:t>  </a:t>
            </a:r>
            <a:r>
              <a:rPr lang="en-US" sz="2400" dirty="0" err="1" smtClean="0"/>
              <a:t>Perekonomian</a:t>
            </a:r>
            <a:r>
              <a:rPr lang="en-US" sz="2400" dirty="0" smtClean="0"/>
              <a:t> </a:t>
            </a:r>
            <a:r>
              <a:rPr lang="en-US" sz="2400" dirty="0" err="1"/>
              <a:t>nasional</a:t>
            </a:r>
            <a:endParaRPr lang="en-US" sz="2400" dirty="0"/>
          </a:p>
          <a:p>
            <a:pPr marL="334963" indent="6350">
              <a:lnSpc>
                <a:spcPct val="150000"/>
              </a:lnSpc>
              <a:buAutoNum type="alphaLcPeriod"/>
            </a:pPr>
            <a:r>
              <a:rPr lang="en-US" sz="2400" dirty="0" smtClean="0"/>
              <a:t>  </a:t>
            </a:r>
            <a:r>
              <a:rPr lang="en-US" sz="2400" dirty="0" err="1" smtClean="0"/>
              <a:t>Perekonomian</a:t>
            </a:r>
            <a:r>
              <a:rPr lang="en-US" sz="2400" dirty="0" smtClean="0"/>
              <a:t> </a:t>
            </a:r>
            <a:r>
              <a:rPr lang="en-US" sz="2400" dirty="0" err="1" smtClean="0"/>
              <a:t>kota</a:t>
            </a:r>
            <a:endParaRPr lang="en-US" sz="2400" dirty="0"/>
          </a:p>
          <a:p>
            <a:pPr marL="334963" indent="6350">
              <a:lnSpc>
                <a:spcPct val="150000"/>
              </a:lnSpc>
              <a:buAutoNum type="alphaLcPeriod"/>
            </a:pPr>
            <a:r>
              <a:rPr lang="en-US" sz="2400" dirty="0" smtClean="0"/>
              <a:t>  </a:t>
            </a:r>
            <a:r>
              <a:rPr lang="en-US" sz="2400" dirty="0" err="1" smtClean="0"/>
              <a:t>Perekonomian</a:t>
            </a:r>
            <a:r>
              <a:rPr lang="en-US" sz="2400" dirty="0" smtClean="0"/>
              <a:t>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 smtClean="0"/>
              <a:t>tangga</a:t>
            </a:r>
            <a:endParaRPr lang="en-US" sz="2400" dirty="0" smtClean="0"/>
          </a:p>
          <a:p>
            <a:pPr marL="334963" indent="6350">
              <a:lnSpc>
                <a:spcPct val="150000"/>
              </a:lnSpc>
              <a:buAutoNum type="alphaLcPeriod"/>
            </a:pPr>
            <a:endParaRPr lang="en-US" sz="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91200" y="1123950"/>
            <a:ext cx="0" cy="327055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355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18476" y="1136296"/>
            <a:ext cx="2320827" cy="3045985"/>
            <a:chOff x="6218476" y="1136296"/>
            <a:chExt cx="2320827" cy="304598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8476" y="1136296"/>
              <a:ext cx="2320827" cy="304598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223379" y="3975964"/>
              <a:ext cx="2315924" cy="206317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</p:spPr>
          <p:txBody>
            <a:bodyPr wrap="square" lIns="67163" tIns="33581" rIns="67163" bIns="33581">
              <a:spAutoFit/>
            </a:bodyPr>
            <a:lstStyle/>
            <a:p>
              <a:pPr algn="r"/>
              <a:r>
                <a:rPr lang="en-US" sz="900" b="1" i="1" dirty="0"/>
                <a:t>Werner </a:t>
              </a:r>
              <a:r>
                <a:rPr lang="en-US" sz="900" b="1" i="1" dirty="0" err="1"/>
                <a:t>Sombart</a:t>
              </a:r>
              <a:endParaRPr lang="en-US" sz="900" b="1" i="1" dirty="0"/>
            </a:p>
          </p:txBody>
        </p:sp>
      </p:grpSp>
      <p:sp>
        <p:nvSpPr>
          <p:cNvPr id="9" name="Pentagon 8"/>
          <p:cNvSpPr/>
          <p:nvPr/>
        </p:nvSpPr>
        <p:spPr>
          <a:xfrm>
            <a:off x="629419" y="231371"/>
            <a:ext cx="5923781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A.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914400" y="224115"/>
            <a:ext cx="54670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 smtClean="0"/>
              <a:t>Pengertian</a:t>
            </a:r>
            <a:r>
              <a:rPr lang="en-US" sz="2200" b="1" dirty="0" smtClean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teori</a:t>
            </a:r>
            <a:r>
              <a:rPr lang="en-US" sz="2200" b="1" dirty="0"/>
              <a:t> </a:t>
            </a:r>
            <a:r>
              <a:rPr lang="en-US" sz="2200" b="1" dirty="0" err="1"/>
              <a:t>Pertumbuhan</a:t>
            </a:r>
            <a:r>
              <a:rPr lang="en-US" sz="2200" b="1" dirty="0"/>
              <a:t> </a:t>
            </a:r>
            <a:r>
              <a:rPr lang="en-US" sz="2200" b="1" dirty="0" err="1" smtClean="0"/>
              <a:t>Ekonomi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916890" y="1103311"/>
            <a:ext cx="4264710" cy="3022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7163" tIns="33581" rIns="67163" bIns="3358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4)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Pertumbuhan</a:t>
            </a:r>
            <a:r>
              <a:rPr lang="en-US" sz="2000" b="1" dirty="0" smtClean="0"/>
              <a:t> </a:t>
            </a:r>
            <a:r>
              <a:rPr lang="en-US" sz="2000" b="1" dirty="0" err="1"/>
              <a:t>ekonomi</a:t>
            </a:r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      </a:t>
            </a:r>
            <a:r>
              <a:rPr lang="en-US" sz="2000" b="1" dirty="0" err="1" smtClean="0"/>
              <a:t>menurut</a:t>
            </a:r>
            <a:r>
              <a:rPr lang="en-US" sz="2000" b="1" dirty="0" smtClean="0"/>
              <a:t> </a:t>
            </a:r>
            <a:r>
              <a:rPr lang="en-US" sz="2000" b="1" dirty="0"/>
              <a:t>Werner </a:t>
            </a:r>
            <a:r>
              <a:rPr lang="en-US" sz="2000" b="1" dirty="0" err="1"/>
              <a:t>Sombart</a:t>
            </a:r>
            <a:endParaRPr lang="en-US" sz="2000" b="1" dirty="0"/>
          </a:p>
          <a:p>
            <a:pPr marL="341313">
              <a:lnSpc>
                <a:spcPct val="150000"/>
              </a:lnSpc>
              <a:buAutoNum type="alphaLcParenR"/>
            </a:pPr>
            <a:r>
              <a:rPr lang="en-US" sz="2000" dirty="0" smtClean="0"/>
              <a:t> 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/>
              <a:t>perekonomian</a:t>
            </a:r>
            <a:r>
              <a:rPr lang="en-US" sz="2000" dirty="0"/>
              <a:t> </a:t>
            </a:r>
            <a:r>
              <a:rPr lang="en-US" sz="2000" dirty="0" err="1"/>
              <a:t>tertutup</a:t>
            </a:r>
            <a:endParaRPr lang="en-US" sz="2000" dirty="0"/>
          </a:p>
          <a:p>
            <a:pPr marL="341313">
              <a:lnSpc>
                <a:spcPct val="150000"/>
              </a:lnSpc>
              <a:buAutoNum type="alphaLcParenR"/>
            </a:pPr>
            <a:r>
              <a:rPr lang="en-US" sz="2000" dirty="0" smtClean="0"/>
              <a:t> 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/>
              <a:t>perekonomian</a:t>
            </a:r>
            <a:r>
              <a:rPr lang="en-US" sz="2000" dirty="0"/>
              <a:t> </a:t>
            </a:r>
            <a:r>
              <a:rPr lang="en-US" sz="2000" dirty="0" err="1" smtClean="0"/>
              <a:t>kerajinan</a:t>
            </a:r>
            <a:endParaRPr lang="en-US" sz="2000" dirty="0" smtClean="0"/>
          </a:p>
          <a:p>
            <a:pPr marL="280988"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/>
              <a:t>pertukaran</a:t>
            </a:r>
            <a:endParaRPr lang="en-US" sz="2000" dirty="0"/>
          </a:p>
          <a:p>
            <a:pPr marL="568325" indent="-227013">
              <a:lnSpc>
                <a:spcPct val="150000"/>
              </a:lnSpc>
              <a:buFont typeface="+mj-lt"/>
              <a:buAutoNum type="alphaLcParenR" startAt="3"/>
            </a:pP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/>
              <a:t>perekonomian</a:t>
            </a:r>
            <a:r>
              <a:rPr lang="en-US" sz="2000" dirty="0"/>
              <a:t> </a:t>
            </a:r>
            <a:r>
              <a:rPr lang="en-US" sz="2000" dirty="0" err="1" smtClean="0"/>
              <a:t>kapitalis</a:t>
            </a:r>
            <a:endParaRPr lang="en-US" sz="2000" dirty="0" smtClean="0"/>
          </a:p>
          <a:p>
            <a:pPr marL="568325" indent="-287338">
              <a:lnSpc>
                <a:spcPct val="150000"/>
              </a:lnSpc>
              <a:buFont typeface="+mj-lt"/>
              <a:buAutoNum type="alphaLcParenR" startAt="3"/>
            </a:pPr>
            <a:endParaRPr lang="en-US" sz="8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715000" y="1123950"/>
            <a:ext cx="0" cy="327055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92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1973</Words>
  <Application>Microsoft Office PowerPoint</Application>
  <PresentationFormat>On-screen Show (16:9)</PresentationFormat>
  <Paragraphs>246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EASYMEDIA</dc:creator>
  <cp:lastModifiedBy>Elisa Putri Andini</cp:lastModifiedBy>
  <cp:revision>108</cp:revision>
  <dcterms:created xsi:type="dcterms:W3CDTF">2017-05-19T13:09:44Z</dcterms:created>
  <dcterms:modified xsi:type="dcterms:W3CDTF">2017-08-11T08:00:55Z</dcterms:modified>
</cp:coreProperties>
</file>