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74" r:id="rId7"/>
    <p:sldId id="260" r:id="rId8"/>
    <p:sldId id="272" r:id="rId9"/>
    <p:sldId id="261" r:id="rId10"/>
    <p:sldId id="262" r:id="rId11"/>
    <p:sldId id="263" r:id="rId12"/>
    <p:sldId id="273" r:id="rId13"/>
    <p:sldId id="264" r:id="rId14"/>
    <p:sldId id="275" r:id="rId15"/>
    <p:sldId id="265" r:id="rId16"/>
    <p:sldId id="266" r:id="rId17"/>
    <p:sldId id="267" r:id="rId18"/>
    <p:sldId id="268" r:id="rId19"/>
    <p:sldId id="269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CE47B"/>
    <a:srgbClr val="FFFF99"/>
    <a:srgbClr val="3CA9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840" y="-9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1127-8420-4C86-841F-A9AE787D43AC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1163-DC5F-4B5F-9346-7516B4C2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11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1127-8420-4C86-841F-A9AE787D43AC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1163-DC5F-4B5F-9346-7516B4C2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71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1127-8420-4C86-841F-A9AE787D43AC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1163-DC5F-4B5F-9346-7516B4C2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3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1127-8420-4C86-841F-A9AE787D43AC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1163-DC5F-4B5F-9346-7516B4C2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4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1127-8420-4C86-841F-A9AE787D43AC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1163-DC5F-4B5F-9346-7516B4C2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2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1127-8420-4C86-841F-A9AE787D43AC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1163-DC5F-4B5F-9346-7516B4C2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1127-8420-4C86-841F-A9AE787D43AC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1163-DC5F-4B5F-9346-7516B4C2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3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1127-8420-4C86-841F-A9AE787D43AC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1163-DC5F-4B5F-9346-7516B4C2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46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1127-8420-4C86-841F-A9AE787D43AC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1163-DC5F-4B5F-9346-7516B4C2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8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1127-8420-4C86-841F-A9AE787D43AC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1163-DC5F-4B5F-9346-7516B4C2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2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1127-8420-4C86-841F-A9AE787D43AC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1163-DC5F-4B5F-9346-7516B4C2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5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31127-8420-4C86-841F-A9AE787D43AC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B1163-DC5F-4B5F-9346-7516B4C24E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E:\ELISA\ERLANGGA LISA\2016\MEDIA MENGAJAR PPT\Template PPT\Template SMA Kurnas Ekonomi\banner Ekonomi Kurnas SMA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953"/>
            <a:ext cx="9144000" cy="9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15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ELISA\ERLANGGA LISA\2016\MEDIA MENGAJAR PPT\Template PPT\Template SMA Kurnas Ekonomi\banner Ekonomi Kurnas S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953"/>
            <a:ext cx="9144000" cy="9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arallelogram 8"/>
          <p:cNvSpPr/>
          <p:nvPr/>
        </p:nvSpPr>
        <p:spPr>
          <a:xfrm>
            <a:off x="892508" y="481315"/>
            <a:ext cx="6117892" cy="741351"/>
          </a:xfrm>
          <a:prstGeom prst="parallelogram">
            <a:avLst>
              <a:gd name="adj" fmla="val 45313"/>
            </a:avLst>
          </a:prstGeom>
          <a:solidFill>
            <a:srgbClr val="FFFFCC">
              <a:alpha val="98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Decision 15"/>
          <p:cNvSpPr/>
          <p:nvPr/>
        </p:nvSpPr>
        <p:spPr>
          <a:xfrm>
            <a:off x="381000" y="209550"/>
            <a:ext cx="1295400" cy="1295400"/>
          </a:xfrm>
          <a:prstGeom prst="flowChartDecisio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69045" y="492264"/>
            <a:ext cx="5393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</a:rPr>
              <a:t>Pendapatan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</a:rPr>
              <a:t>Nasional</a:t>
            </a:r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ku\Desktop\Untitled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" y="520991"/>
            <a:ext cx="881063" cy="8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256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PPT Ekonomi XI new\gambar ekonomi\shutterstock_299908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57350"/>
            <a:ext cx="3428844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>
            <a:off x="629420" y="231371"/>
            <a:ext cx="6990580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14400" y="224115"/>
            <a:ext cx="63889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 smtClean="0"/>
              <a:t>Konsep</a:t>
            </a:r>
            <a:r>
              <a:rPr lang="en-US" sz="2200" b="1" dirty="0" smtClean="0"/>
              <a:t> </a:t>
            </a:r>
            <a:r>
              <a:rPr lang="en-US" sz="2200" b="1" dirty="0"/>
              <a:t>yang </a:t>
            </a:r>
            <a:r>
              <a:rPr lang="en-US" sz="2200" b="1" dirty="0" err="1"/>
              <a:t>Berkaitan</a:t>
            </a:r>
            <a:r>
              <a:rPr lang="en-US" sz="2200" b="1" dirty="0"/>
              <a:t> </a:t>
            </a:r>
            <a:r>
              <a:rPr lang="en-US" sz="2200" b="1" dirty="0" err="1"/>
              <a:t>dengan</a:t>
            </a:r>
            <a:r>
              <a:rPr lang="en-US" sz="2200" b="1" dirty="0"/>
              <a:t> </a:t>
            </a:r>
            <a:r>
              <a:rPr lang="en-US" sz="2200" b="1" dirty="0" err="1"/>
              <a:t>Pendapatan</a:t>
            </a:r>
            <a:r>
              <a:rPr lang="en-US" sz="2200" b="1" dirty="0"/>
              <a:t> </a:t>
            </a:r>
            <a:r>
              <a:rPr lang="en-US" sz="2200" b="1" dirty="0" err="1"/>
              <a:t>Nasional</a:t>
            </a:r>
            <a:r>
              <a:rPr lang="en-US" sz="2200" b="1" dirty="0"/>
              <a:t> </a:t>
            </a:r>
            <a:endParaRPr lang="en-US" sz="2200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425925" y="876240"/>
            <a:ext cx="49080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 dirty="0" err="1" smtClean="0"/>
              <a:t>Konsep-konsep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itu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adalah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sebagai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berikut</a:t>
            </a:r>
            <a:r>
              <a:rPr lang="en-US" sz="2100" b="1" dirty="0" smtClean="0"/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1238146"/>
            <a:ext cx="4495800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>
              <a:lnSpc>
                <a:spcPct val="150000"/>
              </a:lnSpc>
              <a:buFont typeface="+mj-lt"/>
              <a:buAutoNum type="alphaLcPeriod"/>
            </a:pPr>
            <a:r>
              <a:rPr lang="en-US" sz="1900" dirty="0" err="1" smtClean="0"/>
              <a:t>Produk</a:t>
            </a:r>
            <a:r>
              <a:rPr lang="en-US" sz="1900" dirty="0" smtClean="0"/>
              <a:t> </a:t>
            </a:r>
            <a:r>
              <a:rPr lang="en-US" sz="1900" dirty="0" err="1" smtClean="0"/>
              <a:t>Domestik</a:t>
            </a:r>
            <a:r>
              <a:rPr lang="en-US" sz="1900" dirty="0" smtClean="0"/>
              <a:t> </a:t>
            </a:r>
            <a:r>
              <a:rPr lang="en-US" sz="1900" dirty="0" err="1" smtClean="0"/>
              <a:t>Bruto</a:t>
            </a:r>
            <a:r>
              <a:rPr lang="en-US" sz="1900" dirty="0" smtClean="0"/>
              <a:t> (GDP)</a:t>
            </a:r>
          </a:p>
          <a:p>
            <a:pPr marL="292100" indent="-292100">
              <a:lnSpc>
                <a:spcPct val="150000"/>
              </a:lnSpc>
              <a:buFont typeface="+mj-lt"/>
              <a:buAutoNum type="alphaLcPeriod"/>
            </a:pPr>
            <a:r>
              <a:rPr lang="en-US" sz="1900" dirty="0" err="1" smtClean="0"/>
              <a:t>Produk</a:t>
            </a:r>
            <a:r>
              <a:rPr lang="en-US" sz="1900" dirty="0" smtClean="0"/>
              <a:t> </a:t>
            </a:r>
            <a:r>
              <a:rPr lang="en-US" sz="1900" dirty="0" err="1" smtClean="0"/>
              <a:t>Nasional</a:t>
            </a:r>
            <a:r>
              <a:rPr lang="en-US" sz="1900" dirty="0" smtClean="0"/>
              <a:t> </a:t>
            </a:r>
            <a:r>
              <a:rPr lang="en-US" sz="1900" dirty="0" err="1" smtClean="0"/>
              <a:t>Bruto</a:t>
            </a:r>
            <a:r>
              <a:rPr lang="en-US" sz="1900" dirty="0" smtClean="0"/>
              <a:t> (GNP)</a:t>
            </a:r>
          </a:p>
          <a:p>
            <a:pPr marL="292100" indent="-292100">
              <a:lnSpc>
                <a:spcPct val="150000"/>
              </a:lnSpc>
              <a:buFont typeface="+mj-lt"/>
              <a:buAutoNum type="alphaLcPeriod"/>
            </a:pPr>
            <a:r>
              <a:rPr lang="en-US" sz="1900" dirty="0" err="1" smtClean="0"/>
              <a:t>Produk</a:t>
            </a:r>
            <a:r>
              <a:rPr lang="en-US" sz="1900" dirty="0" smtClean="0"/>
              <a:t> </a:t>
            </a:r>
            <a:r>
              <a:rPr lang="en-US" sz="1900" dirty="0" err="1" smtClean="0"/>
              <a:t>Nasional</a:t>
            </a:r>
            <a:r>
              <a:rPr lang="en-US" sz="1900" dirty="0" smtClean="0"/>
              <a:t> </a:t>
            </a:r>
            <a:r>
              <a:rPr lang="en-US" sz="1900" dirty="0" err="1" smtClean="0"/>
              <a:t>Neto</a:t>
            </a:r>
            <a:r>
              <a:rPr lang="en-US" sz="1900" dirty="0" smtClean="0"/>
              <a:t> (NNP)</a:t>
            </a:r>
          </a:p>
          <a:p>
            <a:pPr marL="292100" indent="-292100">
              <a:lnSpc>
                <a:spcPct val="150000"/>
              </a:lnSpc>
              <a:buFont typeface="+mj-lt"/>
              <a:buAutoNum type="alphaLcPeriod"/>
            </a:pPr>
            <a:r>
              <a:rPr lang="en-US" sz="1900" dirty="0" err="1" smtClean="0"/>
              <a:t>Pendapatan</a:t>
            </a:r>
            <a:r>
              <a:rPr lang="en-US" sz="1900" dirty="0" smtClean="0"/>
              <a:t> </a:t>
            </a:r>
            <a:r>
              <a:rPr lang="en-US" sz="1900" dirty="0" err="1" smtClean="0"/>
              <a:t>Nasional</a:t>
            </a:r>
            <a:r>
              <a:rPr lang="en-US" sz="1900" dirty="0" smtClean="0"/>
              <a:t> </a:t>
            </a:r>
            <a:r>
              <a:rPr lang="en-US" sz="1900" dirty="0" err="1" smtClean="0"/>
              <a:t>Neto</a:t>
            </a:r>
            <a:r>
              <a:rPr lang="en-US" sz="1900" dirty="0" smtClean="0"/>
              <a:t> (NNI)</a:t>
            </a:r>
          </a:p>
          <a:p>
            <a:pPr marL="292100" indent="-292100">
              <a:lnSpc>
                <a:spcPct val="150000"/>
              </a:lnSpc>
              <a:buFont typeface="+mj-lt"/>
              <a:buAutoNum type="alphaLcPeriod"/>
            </a:pPr>
            <a:r>
              <a:rPr lang="en-US" sz="1900" dirty="0" err="1" smtClean="0"/>
              <a:t>Pendapatan</a:t>
            </a:r>
            <a:r>
              <a:rPr lang="en-US" sz="1900" dirty="0" smtClean="0"/>
              <a:t> </a:t>
            </a:r>
            <a:r>
              <a:rPr lang="en-US" sz="1900" dirty="0" err="1" smtClean="0"/>
              <a:t>Disposabel</a:t>
            </a:r>
            <a:r>
              <a:rPr lang="en-US" sz="1900" dirty="0" smtClean="0"/>
              <a:t>                 (Disposable Income)</a:t>
            </a:r>
          </a:p>
          <a:p>
            <a:pPr marL="292100" indent="-292100">
              <a:lnSpc>
                <a:spcPct val="150000"/>
              </a:lnSpc>
              <a:buFont typeface="+mj-lt"/>
              <a:buAutoNum type="alphaLcPeriod"/>
            </a:pPr>
            <a:r>
              <a:rPr lang="en-US" sz="1900" dirty="0" smtClean="0"/>
              <a:t>PDRB (</a:t>
            </a:r>
            <a:r>
              <a:rPr lang="en-US" sz="1900" dirty="0" err="1" smtClean="0"/>
              <a:t>Produk</a:t>
            </a:r>
            <a:r>
              <a:rPr lang="en-US" sz="1900" dirty="0" smtClean="0"/>
              <a:t> </a:t>
            </a:r>
            <a:r>
              <a:rPr lang="en-US" sz="1900" dirty="0" err="1" smtClean="0"/>
              <a:t>Domestik</a:t>
            </a:r>
            <a:r>
              <a:rPr lang="en-US" sz="1900" dirty="0" smtClean="0"/>
              <a:t> Regional </a:t>
            </a:r>
            <a:r>
              <a:rPr lang="en-US" sz="1900" dirty="0" err="1" smtClean="0"/>
              <a:t>Bruto</a:t>
            </a:r>
            <a:r>
              <a:rPr lang="en-US" sz="1900" dirty="0" smtClean="0"/>
              <a:t>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029200" y="1428750"/>
            <a:ext cx="0" cy="29718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43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798" y="1625148"/>
            <a:ext cx="4876801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>
              <a:spcBef>
                <a:spcPts val="1800"/>
              </a:spcBef>
              <a:buFont typeface="+mj-lt"/>
              <a:buAutoNum type="alphaLcPeriod"/>
            </a:pPr>
            <a:r>
              <a:rPr lang="sv-SE" sz="1900" dirty="0" smtClean="0"/>
              <a:t>menganalisis </a:t>
            </a:r>
            <a:r>
              <a:rPr lang="sv-SE" sz="1900" dirty="0"/>
              <a:t>perkembangan </a:t>
            </a:r>
            <a:r>
              <a:rPr lang="sv-SE" sz="1900" dirty="0" smtClean="0"/>
              <a:t>pendapatan dari </a:t>
            </a:r>
            <a:r>
              <a:rPr lang="sv-SE" sz="1900" dirty="0"/>
              <a:t>tahun ke tahun,</a:t>
            </a:r>
          </a:p>
          <a:p>
            <a:pPr marL="287338" indent="-287338">
              <a:spcBef>
                <a:spcPts val="1800"/>
              </a:spcBef>
              <a:buFont typeface="+mj-lt"/>
              <a:buAutoNum type="alphaLcPeriod"/>
            </a:pPr>
            <a:r>
              <a:rPr lang="sv-SE" sz="1900" dirty="0" smtClean="0"/>
              <a:t>mengetahui </a:t>
            </a:r>
            <a:r>
              <a:rPr lang="sv-SE" sz="1900" dirty="0"/>
              <a:t>struktur perekonomian suatu negara, apakah negara agraris </a:t>
            </a:r>
            <a:r>
              <a:rPr lang="sv-SE" sz="1900" dirty="0" smtClean="0"/>
              <a:t> atau </a:t>
            </a:r>
            <a:r>
              <a:rPr lang="sv-SE" sz="1900" dirty="0"/>
              <a:t>negara industri, dan</a:t>
            </a:r>
          </a:p>
          <a:p>
            <a:pPr marL="287338" indent="-287338">
              <a:spcBef>
                <a:spcPts val="1800"/>
              </a:spcBef>
              <a:buFont typeface="+mj-lt"/>
              <a:buAutoNum type="alphaLcPeriod"/>
            </a:pPr>
            <a:r>
              <a:rPr lang="sv-SE" sz="1900" dirty="0" smtClean="0"/>
              <a:t>mengetahui </a:t>
            </a:r>
            <a:r>
              <a:rPr lang="sv-SE" sz="1900" dirty="0"/>
              <a:t>kemajuan suatu negara dalam mencapai kemakmuran.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8" y="8035925"/>
            <a:ext cx="5562599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6"/>
          <a:stretch/>
        </p:blipFill>
        <p:spPr bwMode="auto">
          <a:xfrm>
            <a:off x="5562600" y="1743495"/>
            <a:ext cx="3200400" cy="2428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entagon 7"/>
          <p:cNvSpPr/>
          <p:nvPr/>
        </p:nvSpPr>
        <p:spPr>
          <a:xfrm>
            <a:off x="629420" y="231371"/>
            <a:ext cx="4399780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996520" y="224115"/>
            <a:ext cx="37278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/>
              <a:t>Manfaat</a:t>
            </a:r>
            <a:r>
              <a:rPr lang="en-US" sz="2200" b="1" dirty="0"/>
              <a:t> </a:t>
            </a:r>
            <a:r>
              <a:rPr lang="en-US" sz="2200" b="1" dirty="0" err="1"/>
              <a:t>Pendapatan</a:t>
            </a:r>
            <a:r>
              <a:rPr lang="en-US" sz="2200" b="1" dirty="0"/>
              <a:t> </a:t>
            </a:r>
            <a:r>
              <a:rPr lang="en-US" sz="2200" b="1" dirty="0" err="1"/>
              <a:t>Nasional</a:t>
            </a:r>
            <a:endParaRPr lang="en-US" sz="22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304801" y="873264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 err="1" smtClean="0"/>
              <a:t>Secara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umum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manfaat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pendapatan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nasional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sebagai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informasi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untuk</a:t>
            </a:r>
            <a:r>
              <a:rPr lang="en-US" sz="2000" b="1" dirty="0" smtClean="0"/>
              <a:t>: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257800" y="1733550"/>
            <a:ext cx="0" cy="249231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047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799" y="1504950"/>
            <a:ext cx="48768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>
              <a:lnSpc>
                <a:spcPct val="150000"/>
              </a:lnSpc>
              <a:buFont typeface="+mj-lt"/>
              <a:buAutoNum type="alphaLcPeriod"/>
            </a:pPr>
            <a:r>
              <a:rPr lang="sv-SE" sz="1600" dirty="0" smtClean="0"/>
              <a:t>Untuk menggambarkan jenis perekonomian dan strukturnya.</a:t>
            </a:r>
          </a:p>
          <a:p>
            <a:pPr marL="287338" indent="-287338">
              <a:lnSpc>
                <a:spcPct val="150000"/>
              </a:lnSpc>
              <a:buFont typeface="+mj-lt"/>
              <a:buAutoNum type="alphaLcPeriod"/>
            </a:pPr>
            <a:r>
              <a:rPr lang="sv-SE" sz="1600" dirty="0" smtClean="0"/>
              <a:t>Membandingkan perekonomian antar negara dan antar daerah.</a:t>
            </a:r>
          </a:p>
          <a:p>
            <a:pPr marL="287338" indent="-287338">
              <a:lnSpc>
                <a:spcPct val="150000"/>
              </a:lnSpc>
              <a:buFont typeface="+mj-lt"/>
              <a:buAutoNum type="alphaLcPeriod"/>
            </a:pPr>
            <a:r>
              <a:rPr lang="sv-SE" sz="1600" dirty="0" smtClean="0"/>
              <a:t>Membandingkan data pendapatan dari waktu ke waktu.</a:t>
            </a:r>
          </a:p>
          <a:p>
            <a:pPr marL="287338" indent="-287338">
              <a:lnSpc>
                <a:spcPct val="150000"/>
              </a:lnSpc>
              <a:buFont typeface="+mj-lt"/>
              <a:buAutoNum type="alphaLcPeriod"/>
            </a:pPr>
            <a:r>
              <a:rPr lang="sv-SE" sz="1600" dirty="0" smtClean="0"/>
              <a:t>Membantu pemerintah merumuskan kebijakan di bidang ekonomi.</a:t>
            </a:r>
            <a:endParaRPr lang="sv-SE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8" y="8035925"/>
            <a:ext cx="5562599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entagon 7"/>
          <p:cNvSpPr/>
          <p:nvPr/>
        </p:nvSpPr>
        <p:spPr>
          <a:xfrm>
            <a:off x="629420" y="231371"/>
            <a:ext cx="4399780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996520" y="224115"/>
            <a:ext cx="37278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/>
              <a:t>Manfaat</a:t>
            </a:r>
            <a:r>
              <a:rPr lang="en-US" sz="2200" b="1" dirty="0"/>
              <a:t> </a:t>
            </a:r>
            <a:r>
              <a:rPr lang="en-US" sz="2200" b="1" dirty="0" err="1"/>
              <a:t>Pendapatan</a:t>
            </a:r>
            <a:r>
              <a:rPr lang="en-US" sz="2200" b="1" dirty="0"/>
              <a:t> </a:t>
            </a:r>
            <a:r>
              <a:rPr lang="en-US" sz="2200" b="1" dirty="0" err="1"/>
              <a:t>Nasional</a:t>
            </a:r>
            <a:endParaRPr lang="en-US" sz="22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304801" y="873264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Manfaat</a:t>
            </a:r>
            <a:r>
              <a:rPr lang="en-US" sz="2000" b="1" dirty="0"/>
              <a:t> </a:t>
            </a:r>
            <a:r>
              <a:rPr lang="en-US" sz="2000" b="1" dirty="0" err="1"/>
              <a:t>mempelajari</a:t>
            </a:r>
            <a:r>
              <a:rPr lang="en-US" sz="2000" b="1" dirty="0"/>
              <a:t> </a:t>
            </a:r>
            <a:r>
              <a:rPr lang="en-US" sz="2000" b="1" dirty="0" err="1"/>
              <a:t>pendapatan</a:t>
            </a:r>
            <a:r>
              <a:rPr lang="en-US" sz="2000" b="1" dirty="0"/>
              <a:t> </a:t>
            </a:r>
            <a:r>
              <a:rPr lang="en-US" sz="2000" b="1" dirty="0" err="1"/>
              <a:t>nasional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berikut</a:t>
            </a:r>
            <a:r>
              <a:rPr lang="en-US" sz="2000" b="1" dirty="0"/>
              <a:t>.</a:t>
            </a:r>
            <a:endParaRPr lang="en-US" sz="2000" b="1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6"/>
          <a:stretch/>
        </p:blipFill>
        <p:spPr bwMode="auto">
          <a:xfrm>
            <a:off x="5562600" y="1743495"/>
            <a:ext cx="3200400" cy="2428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5257800" y="1657350"/>
            <a:ext cx="0" cy="289458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101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629420" y="231371"/>
            <a:ext cx="4628380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C.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63168" y="235863"/>
            <a:ext cx="40109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/>
              <a:t>Komponen</a:t>
            </a:r>
            <a:r>
              <a:rPr lang="en-US" sz="2200" b="1" dirty="0"/>
              <a:t> </a:t>
            </a:r>
            <a:r>
              <a:rPr lang="en-US" sz="2200" b="1" dirty="0" err="1"/>
              <a:t>Pendapatan</a:t>
            </a:r>
            <a:r>
              <a:rPr lang="en-US" sz="2200" b="1" dirty="0"/>
              <a:t> </a:t>
            </a:r>
            <a:r>
              <a:rPr lang="en-US" sz="2200" b="1" dirty="0" err="1"/>
              <a:t>Nasional</a:t>
            </a:r>
            <a:endParaRPr lang="en-US" sz="2200" b="1" dirty="0"/>
          </a:p>
        </p:txBody>
      </p:sp>
      <p:pic>
        <p:nvPicPr>
          <p:cNvPr id="8" name="Picture 2" descr="E:\ELISA\ERLANGGA LISA\2016\MEDIA MENGAJAR PPT\Template PPT\Template SMA Kurnas Ekonomi\banner Ekonomi Kurnas SM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953"/>
            <a:ext cx="9144000" cy="9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1000" y="895350"/>
            <a:ext cx="4227558" cy="4016484"/>
            <a:chOff x="344442" y="841266"/>
            <a:chExt cx="4227558" cy="4016484"/>
          </a:xfrm>
        </p:grpSpPr>
        <p:sp>
          <p:nvSpPr>
            <p:cNvPr id="9" name="Rounded Rectangle 8"/>
            <p:cNvSpPr/>
            <p:nvPr/>
          </p:nvSpPr>
          <p:spPr>
            <a:xfrm>
              <a:off x="344442" y="895350"/>
              <a:ext cx="4227558" cy="3581400"/>
            </a:xfrm>
            <a:prstGeom prst="roundRect">
              <a:avLst>
                <a:gd name="adj" fmla="val 373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57200" y="841266"/>
              <a:ext cx="3886200" cy="4016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0988" indent="-280988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700" dirty="0" err="1"/>
                <a:t>Komponen</a:t>
              </a:r>
              <a:r>
                <a:rPr lang="en-US" sz="1700" dirty="0"/>
                <a:t> </a:t>
              </a:r>
              <a:r>
                <a:rPr lang="en-US" sz="1700" dirty="0" err="1"/>
                <a:t>Pendapatan</a:t>
              </a:r>
              <a:r>
                <a:rPr lang="en-US" sz="1700" dirty="0"/>
                <a:t> </a:t>
              </a:r>
              <a:r>
                <a:rPr lang="en-US" sz="1700" dirty="0" err="1"/>
                <a:t>Nasional</a:t>
              </a:r>
              <a:r>
                <a:rPr lang="en-US" sz="1700" dirty="0"/>
                <a:t> </a:t>
              </a:r>
              <a:r>
                <a:rPr lang="en-US" sz="1700" dirty="0" err="1"/>
                <a:t>atas</a:t>
              </a:r>
              <a:r>
                <a:rPr lang="en-US" sz="1700" dirty="0"/>
                <a:t> </a:t>
              </a:r>
              <a:r>
                <a:rPr lang="en-US" sz="1700" dirty="0" err="1"/>
                <a:t>dasar</a:t>
              </a:r>
              <a:r>
                <a:rPr lang="en-US" sz="1700" dirty="0"/>
                <a:t> </a:t>
              </a:r>
              <a:r>
                <a:rPr lang="en-US" sz="1700" dirty="0" err="1"/>
                <a:t>pendekatan</a:t>
              </a:r>
              <a:r>
                <a:rPr lang="en-US" sz="1700" dirty="0"/>
                <a:t> </a:t>
              </a:r>
              <a:r>
                <a:rPr lang="en-US" sz="1700" dirty="0" err="1"/>
                <a:t>pendapatan</a:t>
              </a:r>
              <a:r>
                <a:rPr lang="en-US" sz="1700" dirty="0"/>
                <a:t> </a:t>
              </a:r>
              <a:r>
                <a:rPr lang="en-US" sz="1700" dirty="0" err="1"/>
                <a:t>adalah</a:t>
              </a:r>
              <a:r>
                <a:rPr lang="en-US" sz="1700" dirty="0"/>
                <a:t> </a:t>
              </a:r>
              <a:r>
                <a:rPr lang="en-US" sz="1700" dirty="0" err="1"/>
                <a:t>gaji</a:t>
              </a:r>
              <a:r>
                <a:rPr lang="en-US" sz="1700" dirty="0"/>
                <a:t> </a:t>
              </a:r>
              <a:r>
                <a:rPr lang="en-US" sz="1700" dirty="0" err="1"/>
                <a:t>dan</a:t>
              </a:r>
              <a:r>
                <a:rPr lang="en-US" sz="1700" dirty="0"/>
                <a:t> </a:t>
              </a:r>
              <a:r>
                <a:rPr lang="en-US" sz="1700" dirty="0" err="1"/>
                <a:t>upah</a:t>
              </a:r>
              <a:r>
                <a:rPr lang="en-US" sz="1700" dirty="0"/>
                <a:t> </a:t>
              </a:r>
              <a:r>
                <a:rPr lang="en-US" sz="1700" dirty="0" err="1"/>
                <a:t>pekerja</a:t>
              </a:r>
              <a:r>
                <a:rPr lang="en-US" sz="1700" dirty="0"/>
                <a:t>, </a:t>
              </a:r>
              <a:r>
                <a:rPr lang="en-US" sz="1700" dirty="0" err="1"/>
                <a:t>bunga</a:t>
              </a:r>
              <a:r>
                <a:rPr lang="en-US" sz="1700" dirty="0"/>
                <a:t>, </a:t>
              </a:r>
              <a:r>
                <a:rPr lang="en-US" sz="1700" dirty="0" err="1"/>
                <a:t>sewa</a:t>
              </a:r>
              <a:r>
                <a:rPr lang="en-US" sz="1700" dirty="0"/>
                <a:t>, </a:t>
              </a:r>
              <a:r>
                <a:rPr lang="en-US" sz="1700" dirty="0" err="1"/>
                <a:t>dan</a:t>
              </a:r>
              <a:r>
                <a:rPr lang="en-US" sz="1700" dirty="0"/>
                <a:t> </a:t>
              </a:r>
              <a:r>
                <a:rPr lang="en-US" sz="1700" dirty="0" err="1"/>
                <a:t>laba</a:t>
              </a:r>
              <a:r>
                <a:rPr lang="en-US" sz="1700" dirty="0"/>
                <a:t>. </a:t>
              </a:r>
            </a:p>
            <a:p>
              <a:pPr marL="280988" indent="-280988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700" dirty="0" err="1"/>
                <a:t>Komponen</a:t>
              </a:r>
              <a:r>
                <a:rPr lang="en-US" sz="1700" dirty="0"/>
                <a:t> </a:t>
              </a:r>
              <a:r>
                <a:rPr lang="en-US" sz="1700" dirty="0" err="1"/>
                <a:t>Pendapatan</a:t>
              </a:r>
              <a:r>
                <a:rPr lang="en-US" sz="1700" dirty="0"/>
                <a:t> </a:t>
              </a:r>
              <a:r>
                <a:rPr lang="en-US" sz="1700" dirty="0" err="1"/>
                <a:t>Nasional</a:t>
              </a:r>
              <a:r>
                <a:rPr lang="en-US" sz="1700" dirty="0"/>
                <a:t> </a:t>
              </a:r>
              <a:r>
                <a:rPr lang="en-US" sz="1700" dirty="0" err="1"/>
                <a:t>atas</a:t>
              </a:r>
              <a:r>
                <a:rPr lang="en-US" sz="1700" dirty="0"/>
                <a:t> </a:t>
              </a:r>
              <a:r>
                <a:rPr lang="en-US" sz="1700" dirty="0" err="1"/>
                <a:t>dasar</a:t>
              </a:r>
              <a:r>
                <a:rPr lang="en-US" sz="1700" dirty="0"/>
                <a:t> </a:t>
              </a:r>
              <a:r>
                <a:rPr lang="en-US" sz="1700" dirty="0" err="1"/>
                <a:t>pendekatan</a:t>
              </a:r>
              <a:r>
                <a:rPr lang="en-US" sz="1700" dirty="0"/>
                <a:t> </a:t>
              </a:r>
              <a:r>
                <a:rPr lang="en-US" sz="1700" dirty="0" err="1"/>
                <a:t>pengeluaran</a:t>
              </a:r>
              <a:r>
                <a:rPr lang="en-US" sz="1700" dirty="0"/>
                <a:t> </a:t>
              </a:r>
              <a:r>
                <a:rPr lang="en-US" sz="1700" dirty="0" err="1"/>
                <a:t>adalah</a:t>
              </a:r>
              <a:r>
                <a:rPr lang="en-US" sz="1700" dirty="0"/>
                <a:t> </a:t>
              </a:r>
              <a:r>
                <a:rPr lang="en-US" sz="1700" dirty="0" err="1"/>
                <a:t>konsumsi</a:t>
              </a:r>
              <a:r>
                <a:rPr lang="en-US" sz="1700" dirty="0"/>
                <a:t> </a:t>
              </a:r>
              <a:r>
                <a:rPr lang="en-US" sz="1700" dirty="0" err="1"/>
                <a:t>masyarakat</a:t>
              </a:r>
              <a:r>
                <a:rPr lang="en-US" sz="1700" dirty="0"/>
                <a:t>, </a:t>
              </a:r>
              <a:r>
                <a:rPr lang="en-US" sz="1700" dirty="0" err="1"/>
                <a:t>konsumsi</a:t>
              </a:r>
              <a:r>
                <a:rPr lang="en-US" sz="1700" dirty="0"/>
                <a:t> </a:t>
              </a:r>
              <a:r>
                <a:rPr lang="en-US" sz="1700" dirty="0" err="1"/>
                <a:t>pemerintah</a:t>
              </a:r>
              <a:r>
                <a:rPr lang="en-US" sz="1700" dirty="0"/>
                <a:t>, </a:t>
              </a:r>
              <a:r>
                <a:rPr lang="en-US" sz="1700" dirty="0" err="1"/>
                <a:t>investasi</a:t>
              </a:r>
              <a:r>
                <a:rPr lang="en-US" sz="1700" dirty="0"/>
                <a:t>,  </a:t>
              </a:r>
              <a:r>
                <a:rPr lang="en-US" sz="1700" dirty="0" err="1"/>
                <a:t>dan</a:t>
              </a:r>
              <a:r>
                <a:rPr lang="en-US" sz="1700" dirty="0"/>
                <a:t> </a:t>
              </a:r>
              <a:r>
                <a:rPr lang="en-US" sz="1700" dirty="0" err="1"/>
                <a:t>ekspor-impor</a:t>
              </a:r>
              <a:r>
                <a:rPr lang="en-US" sz="1700" dirty="0"/>
                <a:t>.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lphaLcPeriod"/>
              </a:pPr>
              <a:endParaRPr lang="en-US" sz="1700" dirty="0"/>
            </a:p>
          </p:txBody>
        </p:sp>
      </p:grpSp>
      <p:pic>
        <p:nvPicPr>
          <p:cNvPr id="5122" name="Picture 2" descr="D:\PPT Ekonomi XI new\gambar ekonomi\shutterstock_2504432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/>
          <a:stretch/>
        </p:blipFill>
        <p:spPr bwMode="auto">
          <a:xfrm>
            <a:off x="4919274" y="1330434"/>
            <a:ext cx="3852988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24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629420" y="231371"/>
            <a:ext cx="4628380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C.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63168" y="235863"/>
            <a:ext cx="40109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/>
              <a:t>Komponen</a:t>
            </a:r>
            <a:r>
              <a:rPr lang="en-US" sz="2200" b="1" dirty="0"/>
              <a:t> </a:t>
            </a:r>
            <a:r>
              <a:rPr lang="en-US" sz="2200" b="1" dirty="0" err="1"/>
              <a:t>Pendapatan</a:t>
            </a:r>
            <a:r>
              <a:rPr lang="en-US" sz="2200" b="1" dirty="0"/>
              <a:t> </a:t>
            </a:r>
            <a:r>
              <a:rPr lang="en-US" sz="2200" b="1" dirty="0" err="1"/>
              <a:t>Nasional</a:t>
            </a:r>
            <a:endParaRPr lang="en-US" sz="2200" b="1" dirty="0"/>
          </a:p>
        </p:txBody>
      </p:sp>
      <p:pic>
        <p:nvPicPr>
          <p:cNvPr id="8" name="Picture 2" descr="E:\ELISA\ERLANGGA LISA\2016\MEDIA MENGAJAR PPT\Template PPT\Template SMA Kurnas Ekonomi\banner Ekonomi Kurnas SM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953"/>
            <a:ext cx="9144000" cy="9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1000" y="949434"/>
            <a:ext cx="4191000" cy="3451116"/>
            <a:chOff x="381000" y="949434"/>
            <a:chExt cx="4191000" cy="3451116"/>
          </a:xfrm>
        </p:grpSpPr>
        <p:sp>
          <p:nvSpPr>
            <p:cNvPr id="9" name="Rounded Rectangle 8"/>
            <p:cNvSpPr/>
            <p:nvPr/>
          </p:nvSpPr>
          <p:spPr>
            <a:xfrm>
              <a:off x="381000" y="949434"/>
              <a:ext cx="4191000" cy="3451116"/>
            </a:xfrm>
            <a:prstGeom prst="roundRect">
              <a:avLst>
                <a:gd name="adj" fmla="val 373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81000" y="971550"/>
              <a:ext cx="419100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0988" indent="-280988">
                <a:lnSpc>
                  <a:spcPct val="150000"/>
                </a:lnSpc>
                <a:buFont typeface="+mj-lt"/>
                <a:buAutoNum type="alphaLcPeriod" startAt="3"/>
              </a:pPr>
              <a:r>
                <a:rPr lang="en-US" sz="1600" dirty="0" err="1"/>
                <a:t>Komponen</a:t>
              </a:r>
              <a:r>
                <a:rPr lang="en-US" sz="1600" dirty="0"/>
                <a:t> </a:t>
              </a:r>
              <a:r>
                <a:rPr lang="en-US" sz="1600" dirty="0" err="1"/>
                <a:t>pendapatan</a:t>
              </a:r>
              <a:r>
                <a:rPr lang="en-US" sz="1600" dirty="0"/>
                <a:t> </a:t>
              </a:r>
              <a:r>
                <a:rPr lang="en-US" sz="1600" dirty="0" err="1"/>
                <a:t>nasional</a:t>
              </a:r>
              <a:r>
                <a:rPr lang="en-US" sz="1600" dirty="0"/>
                <a:t> </a:t>
              </a:r>
              <a:r>
                <a:rPr lang="en-US" sz="1600" dirty="0" err="1"/>
                <a:t>atas</a:t>
              </a:r>
              <a:r>
                <a:rPr lang="en-US" sz="1600" dirty="0"/>
                <a:t> </a:t>
              </a:r>
              <a:r>
                <a:rPr lang="en-US" sz="1600" dirty="0" err="1"/>
                <a:t>dasar</a:t>
              </a:r>
              <a:r>
                <a:rPr lang="en-US" sz="1600" dirty="0"/>
                <a:t> </a:t>
              </a:r>
              <a:r>
                <a:rPr lang="en-US" sz="1600" dirty="0" err="1"/>
                <a:t>pendekatan</a:t>
              </a:r>
              <a:r>
                <a:rPr lang="en-US" sz="1600" dirty="0"/>
                <a:t> </a:t>
              </a:r>
              <a:r>
                <a:rPr lang="en-US" sz="1600" dirty="0" err="1"/>
                <a:t>produksi</a:t>
              </a:r>
              <a:r>
                <a:rPr lang="en-US" sz="1600" dirty="0"/>
                <a:t> </a:t>
              </a:r>
              <a:r>
                <a:rPr lang="en-US" sz="1600" dirty="0" err="1"/>
                <a:t>adalah</a:t>
              </a:r>
              <a:r>
                <a:rPr lang="en-US" sz="1600" dirty="0"/>
                <a:t> </a:t>
              </a:r>
              <a:r>
                <a:rPr lang="en-US" sz="1600" dirty="0" err="1"/>
                <a:t>pertanian</a:t>
              </a:r>
              <a:r>
                <a:rPr lang="en-US" sz="1600" dirty="0"/>
                <a:t>, </a:t>
              </a:r>
              <a:r>
                <a:rPr lang="en-US" sz="1600" dirty="0" err="1"/>
                <a:t>peternakan</a:t>
              </a:r>
              <a:r>
                <a:rPr lang="en-US" sz="1600" dirty="0"/>
                <a:t>, </a:t>
              </a:r>
              <a:r>
                <a:rPr lang="en-US" sz="1600" dirty="0" err="1"/>
                <a:t>kehutanan</a:t>
              </a:r>
              <a:r>
                <a:rPr lang="en-US" sz="1600" dirty="0"/>
                <a:t>, </a:t>
              </a:r>
              <a:r>
                <a:rPr lang="en-US" sz="1600" dirty="0" err="1"/>
                <a:t>dan</a:t>
              </a:r>
              <a:r>
                <a:rPr lang="en-US" sz="1600" dirty="0"/>
                <a:t> </a:t>
              </a:r>
              <a:r>
                <a:rPr lang="en-US" sz="1600" dirty="0" err="1"/>
                <a:t>perikanan</a:t>
              </a:r>
              <a:r>
                <a:rPr lang="en-US" sz="1600" dirty="0"/>
                <a:t>, </a:t>
              </a:r>
              <a:r>
                <a:rPr lang="en-US" sz="1600" dirty="0" err="1"/>
                <a:t>pertambangan</a:t>
              </a:r>
              <a:r>
                <a:rPr lang="en-US" sz="1600" dirty="0"/>
                <a:t> </a:t>
              </a:r>
              <a:r>
                <a:rPr lang="en-US" sz="1600" dirty="0" err="1"/>
                <a:t>dan</a:t>
              </a:r>
              <a:r>
                <a:rPr lang="en-US" sz="1600" dirty="0"/>
                <a:t> </a:t>
              </a:r>
              <a:r>
                <a:rPr lang="en-US" sz="1600" dirty="0" err="1"/>
                <a:t>penggalian,industri</a:t>
              </a:r>
              <a:r>
                <a:rPr lang="en-US" sz="1600" dirty="0"/>
                <a:t> </a:t>
              </a:r>
              <a:r>
                <a:rPr lang="en-US" sz="1600" dirty="0" err="1"/>
                <a:t>pengolahan</a:t>
              </a:r>
              <a:r>
                <a:rPr lang="en-US" sz="1600" dirty="0"/>
                <a:t>, </a:t>
              </a:r>
              <a:r>
                <a:rPr lang="en-US" sz="1600" dirty="0" err="1"/>
                <a:t>listrik</a:t>
              </a:r>
              <a:r>
                <a:rPr lang="en-US" sz="1600" dirty="0"/>
                <a:t>, gas, </a:t>
              </a:r>
              <a:r>
                <a:rPr lang="en-US" sz="1600" dirty="0" err="1"/>
                <a:t>dan</a:t>
              </a:r>
              <a:r>
                <a:rPr lang="en-US" sz="1600" dirty="0"/>
                <a:t> air </a:t>
              </a:r>
              <a:r>
                <a:rPr lang="en-US" sz="1600" dirty="0" err="1"/>
                <a:t>bersih</a:t>
              </a:r>
              <a:r>
                <a:rPr lang="en-US" sz="1600" dirty="0"/>
                <a:t>, </a:t>
              </a:r>
              <a:r>
                <a:rPr lang="en-US" sz="1600" dirty="0" err="1"/>
                <a:t>bangunan</a:t>
              </a:r>
              <a:r>
                <a:rPr lang="en-US" sz="1600" dirty="0"/>
                <a:t> </a:t>
              </a:r>
              <a:r>
                <a:rPr lang="en-US" sz="1600" dirty="0" err="1"/>
                <a:t>atau</a:t>
              </a:r>
              <a:r>
                <a:rPr lang="en-US" sz="1600" dirty="0"/>
                <a:t> </a:t>
              </a:r>
              <a:r>
                <a:rPr lang="en-US" sz="1600" dirty="0" err="1"/>
                <a:t>konstruksi</a:t>
              </a:r>
              <a:r>
                <a:rPr lang="en-US" sz="1600" dirty="0"/>
                <a:t>, </a:t>
              </a:r>
              <a:r>
                <a:rPr lang="en-US" sz="1600" dirty="0" err="1"/>
                <a:t>perdagangan</a:t>
              </a:r>
              <a:r>
                <a:rPr lang="en-US" sz="1600" dirty="0"/>
                <a:t>, hotel, </a:t>
              </a:r>
              <a:r>
                <a:rPr lang="en-US" sz="1600" dirty="0" err="1"/>
                <a:t>dan</a:t>
              </a:r>
              <a:r>
                <a:rPr lang="en-US" sz="1600" dirty="0"/>
                <a:t> </a:t>
              </a:r>
              <a:r>
                <a:rPr lang="en-US" sz="1600" dirty="0" err="1"/>
                <a:t>restoran</a:t>
              </a:r>
              <a:r>
                <a:rPr lang="en-US" sz="1600" dirty="0"/>
                <a:t>, </a:t>
              </a:r>
              <a:r>
                <a:rPr lang="en-US" sz="1600" dirty="0" err="1"/>
                <a:t>pengangkutan</a:t>
              </a:r>
              <a:r>
                <a:rPr lang="en-US" sz="1600" dirty="0"/>
                <a:t> </a:t>
              </a:r>
              <a:r>
                <a:rPr lang="en-US" sz="1600" dirty="0" err="1"/>
                <a:t>dan</a:t>
              </a:r>
              <a:r>
                <a:rPr lang="en-US" sz="1600" dirty="0"/>
                <a:t> </a:t>
              </a:r>
              <a:r>
                <a:rPr lang="en-US" sz="1600" dirty="0" err="1" smtClean="0"/>
                <a:t>komunikasi</a:t>
              </a:r>
              <a:r>
                <a:rPr lang="en-US" sz="1600" dirty="0" smtClean="0"/>
                <a:t>, </a:t>
              </a:r>
              <a:r>
                <a:rPr lang="en-US" sz="1600" dirty="0" err="1" smtClean="0"/>
                <a:t>keuangan</a:t>
              </a:r>
              <a:r>
                <a:rPr lang="en-US" sz="1600" dirty="0"/>
                <a:t>, real estate, </a:t>
              </a:r>
              <a:r>
                <a:rPr lang="en-US" sz="1600" dirty="0" err="1"/>
                <a:t>dan</a:t>
              </a:r>
              <a:r>
                <a:rPr lang="en-US" sz="1600" dirty="0"/>
                <a:t> </a:t>
              </a:r>
              <a:r>
                <a:rPr lang="en-US" sz="1600" dirty="0" err="1"/>
                <a:t>jasa</a:t>
              </a:r>
              <a:r>
                <a:rPr lang="en-US" sz="1600" dirty="0"/>
                <a:t> </a:t>
              </a:r>
              <a:r>
                <a:rPr lang="en-US" sz="1600" dirty="0" err="1"/>
                <a:t>perusahaan</a:t>
              </a:r>
              <a:r>
                <a:rPr lang="en-US" sz="1600" dirty="0"/>
                <a:t>, </a:t>
              </a:r>
              <a:r>
                <a:rPr lang="en-US" sz="1600" dirty="0" err="1" smtClean="0"/>
                <a:t>jasa</a:t>
              </a:r>
              <a:r>
                <a:rPr lang="en-US" sz="1600" dirty="0" smtClean="0"/>
                <a:t> -  </a:t>
              </a:r>
              <a:r>
                <a:rPr lang="en-US" sz="1600" dirty="0" err="1"/>
                <a:t>jasa</a:t>
              </a:r>
              <a:r>
                <a:rPr lang="en-US" sz="1600" dirty="0"/>
                <a:t> lain</a:t>
              </a:r>
              <a:r>
                <a:rPr lang="en-US" sz="1600" dirty="0" smtClean="0"/>
                <a:t>.</a:t>
              </a:r>
              <a:endParaRPr lang="en-US" sz="1600" dirty="0"/>
            </a:p>
          </p:txBody>
        </p:sp>
      </p:grpSp>
      <p:pic>
        <p:nvPicPr>
          <p:cNvPr id="10" name="Picture 2" descr="D:\PPT Ekonomi XI new\gambar ekonomi\shutterstock_2504432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/>
          <a:stretch/>
        </p:blipFill>
        <p:spPr bwMode="auto">
          <a:xfrm>
            <a:off x="4919274" y="1330434"/>
            <a:ext cx="3852988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239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876240"/>
            <a:ext cx="3037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1. </a:t>
            </a:r>
            <a:r>
              <a:rPr lang="en-US" sz="2000" b="1" dirty="0" err="1"/>
              <a:t>Pendekatan</a:t>
            </a:r>
            <a:r>
              <a:rPr lang="en-US" sz="2000" b="1" dirty="0"/>
              <a:t> </a:t>
            </a:r>
            <a:r>
              <a:rPr lang="en-US" sz="2000" b="1" dirty="0" err="1"/>
              <a:t>Pendapatan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664218" y="1352550"/>
            <a:ext cx="1770036" cy="40011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pl-PL" sz="2000" b="1" i="1" dirty="0"/>
              <a:t>Y = w + r + i + p</a:t>
            </a:r>
          </a:p>
        </p:txBody>
      </p:sp>
      <p:sp>
        <p:nvSpPr>
          <p:cNvPr id="5" name="Rectangle 4"/>
          <p:cNvSpPr/>
          <p:nvPr/>
        </p:nvSpPr>
        <p:spPr>
          <a:xfrm>
            <a:off x="626572" y="1697986"/>
            <a:ext cx="47074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/>
              <a:t>D</a:t>
            </a:r>
            <a:r>
              <a:rPr lang="en-US" sz="1600" b="1" dirty="0" smtClean="0"/>
              <a:t>i </a:t>
            </a:r>
            <a:r>
              <a:rPr lang="en-US" sz="1600" b="1" dirty="0" err="1"/>
              <a:t>mana</a:t>
            </a:r>
            <a:r>
              <a:rPr lang="en-US" sz="1600" b="1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Y  </a:t>
            </a:r>
            <a:r>
              <a:rPr lang="en-US" sz="1600" dirty="0"/>
              <a:t>= </a:t>
            </a:r>
            <a:r>
              <a:rPr lang="en-US" sz="1600" dirty="0" err="1"/>
              <a:t>Pendapatan</a:t>
            </a:r>
            <a:r>
              <a:rPr lang="en-US" sz="1600" dirty="0"/>
              <a:t> </a:t>
            </a:r>
            <a:r>
              <a:rPr lang="en-US" sz="1600" dirty="0" err="1"/>
              <a:t>Nasional</a:t>
            </a:r>
            <a:r>
              <a:rPr lang="en-US" sz="1600" dirty="0"/>
              <a:t> (National Income)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w = </a:t>
            </a:r>
            <a:r>
              <a:rPr lang="en-US" sz="1600" dirty="0" err="1"/>
              <a:t>Pendapatan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upah</a:t>
            </a:r>
            <a:r>
              <a:rPr lang="en-US" sz="1600" dirty="0"/>
              <a:t>, </a:t>
            </a:r>
            <a:r>
              <a:rPr lang="en-US" sz="1600" dirty="0" err="1"/>
              <a:t>gaji</a:t>
            </a:r>
            <a:r>
              <a:rPr lang="en-US" sz="1600" dirty="0"/>
              <a:t>,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 smtClean="0"/>
              <a:t>pendapatan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       </a:t>
            </a:r>
            <a:r>
              <a:rPr lang="en-US" sz="1600" dirty="0" err="1" smtClean="0"/>
              <a:t>lainnya</a:t>
            </a:r>
            <a:r>
              <a:rPr lang="en-US" sz="1600" dirty="0" smtClean="0"/>
              <a:t> </a:t>
            </a:r>
            <a:r>
              <a:rPr lang="en-US" sz="1600" dirty="0" err="1"/>
              <a:t>sebelum</a:t>
            </a:r>
            <a:r>
              <a:rPr lang="en-US" sz="1600" dirty="0"/>
              <a:t> </a:t>
            </a:r>
            <a:r>
              <a:rPr lang="en-US" sz="1600" dirty="0" err="1"/>
              <a:t>pajak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r </a:t>
            </a:r>
            <a:r>
              <a:rPr lang="en-US" sz="1600" dirty="0" smtClean="0"/>
              <a:t>=  </a:t>
            </a:r>
            <a:r>
              <a:rPr lang="en-US" sz="1600" dirty="0" err="1"/>
              <a:t>Pendapatan</a:t>
            </a:r>
            <a:r>
              <a:rPr lang="en-US" sz="1600" dirty="0"/>
              <a:t> </a:t>
            </a:r>
            <a:r>
              <a:rPr lang="en-US" sz="1600" dirty="0" err="1"/>
              <a:t>bersih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sewa</a:t>
            </a:r>
            <a:r>
              <a:rPr lang="en-US" sz="1600" dirty="0"/>
              <a:t> (rental income)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i = </a:t>
            </a:r>
            <a:r>
              <a:rPr lang="en-US" sz="1600" dirty="0" smtClean="0"/>
              <a:t>  </a:t>
            </a:r>
            <a:r>
              <a:rPr lang="en-US" sz="1600" dirty="0" err="1" smtClean="0"/>
              <a:t>Pendapatan</a:t>
            </a:r>
            <a:r>
              <a:rPr lang="en-US" sz="1600" dirty="0" smtClean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 smtClean="0"/>
              <a:t>bunga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p =  </a:t>
            </a:r>
            <a:r>
              <a:rPr lang="en-US" sz="1600" dirty="0" err="1" smtClean="0"/>
              <a:t>Pendapatan</a:t>
            </a:r>
            <a:r>
              <a:rPr lang="en-US" sz="1600" dirty="0" smtClean="0"/>
              <a:t> </a:t>
            </a:r>
            <a:r>
              <a:rPr lang="en-US" sz="1600" dirty="0" err="1" smtClean="0"/>
              <a:t>dari</a:t>
            </a:r>
            <a:r>
              <a:rPr lang="en-US" sz="1600" dirty="0" smtClean="0"/>
              <a:t> </a:t>
            </a:r>
            <a:r>
              <a:rPr lang="en-US" sz="1600" dirty="0" err="1" smtClean="0"/>
              <a:t>keuntungan</a:t>
            </a:r>
            <a:r>
              <a:rPr lang="en-US" sz="1600" dirty="0" smtClean="0"/>
              <a:t> </a:t>
            </a:r>
            <a:r>
              <a:rPr lang="en-US" sz="1600" dirty="0" err="1" smtClean="0"/>
              <a:t>perusahaan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       </a:t>
            </a:r>
            <a:r>
              <a:rPr lang="en-US" sz="1600" dirty="0" err="1" smtClean="0"/>
              <a:t>usaha</a:t>
            </a:r>
            <a:r>
              <a:rPr lang="en-US" sz="1600" dirty="0" smtClean="0"/>
              <a:t> </a:t>
            </a:r>
            <a:r>
              <a:rPr lang="en-US" sz="1600" dirty="0" err="1" smtClean="0"/>
              <a:t>perorangan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pic>
        <p:nvPicPr>
          <p:cNvPr id="6146" name="Picture 2" descr="D:\PPT Ekonomi XI new\Skyline_Frankfurt_am_Main_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33550"/>
            <a:ext cx="3200400" cy="2248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entagon 6"/>
          <p:cNvSpPr/>
          <p:nvPr/>
        </p:nvSpPr>
        <p:spPr>
          <a:xfrm>
            <a:off x="629419" y="231371"/>
            <a:ext cx="5842458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90600" y="235863"/>
            <a:ext cx="51524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/>
              <a:t>Metode</a:t>
            </a:r>
            <a:r>
              <a:rPr lang="en-US" sz="2200" b="1" dirty="0"/>
              <a:t> </a:t>
            </a:r>
            <a:r>
              <a:rPr lang="en-US" sz="2200" b="1" dirty="0" err="1"/>
              <a:t>Perhitungan</a:t>
            </a:r>
            <a:r>
              <a:rPr lang="en-US" sz="2200" b="1" dirty="0"/>
              <a:t> </a:t>
            </a:r>
            <a:r>
              <a:rPr lang="en-US" sz="2200" b="1" dirty="0" err="1"/>
              <a:t>Pendapatan</a:t>
            </a:r>
            <a:r>
              <a:rPr lang="en-US" sz="2200" b="1" dirty="0"/>
              <a:t> </a:t>
            </a:r>
            <a:r>
              <a:rPr lang="en-US" sz="2200" b="1" dirty="0" err="1"/>
              <a:t>Nasional</a:t>
            </a:r>
            <a:endParaRPr lang="en-US" sz="22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105400" y="1428750"/>
            <a:ext cx="0" cy="32004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948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2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7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8842" y="1352550"/>
            <a:ext cx="1412566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b="1" i="1" dirty="0"/>
              <a:t>NT = NO – NI</a:t>
            </a:r>
          </a:p>
        </p:txBody>
      </p:sp>
      <p:sp>
        <p:nvSpPr>
          <p:cNvPr id="4" name="Rectangle 3"/>
          <p:cNvSpPr/>
          <p:nvPr/>
        </p:nvSpPr>
        <p:spPr>
          <a:xfrm>
            <a:off x="664185" y="1733550"/>
            <a:ext cx="1981200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D</a:t>
            </a:r>
            <a:r>
              <a:rPr lang="en-US" b="1" dirty="0" smtClean="0"/>
              <a:t>i </a:t>
            </a:r>
            <a:r>
              <a:rPr lang="en-US" b="1" dirty="0" err="1"/>
              <a:t>mana</a:t>
            </a:r>
            <a:r>
              <a:rPr lang="en-US" b="1" dirty="0"/>
              <a:t>:</a:t>
            </a:r>
          </a:p>
          <a:p>
            <a:pPr>
              <a:lnSpc>
                <a:spcPct val="150000"/>
              </a:lnSpc>
            </a:pPr>
            <a:r>
              <a:rPr lang="en-US" dirty="0"/>
              <a:t>NT  =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tambah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NO = </a:t>
            </a:r>
            <a:r>
              <a:rPr lang="en-US" dirty="0" err="1"/>
              <a:t>nilai</a:t>
            </a:r>
            <a:r>
              <a:rPr lang="en-US" dirty="0"/>
              <a:t> output</a:t>
            </a:r>
          </a:p>
          <a:p>
            <a:pPr>
              <a:lnSpc>
                <a:spcPct val="150000"/>
              </a:lnSpc>
            </a:pPr>
            <a:r>
              <a:rPr lang="en-US" dirty="0"/>
              <a:t>NI  =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antara</a:t>
            </a:r>
            <a:endParaRPr lang="en-US" dirty="0"/>
          </a:p>
        </p:txBody>
      </p:sp>
      <p:pic>
        <p:nvPicPr>
          <p:cNvPr id="7170" name="Picture 2" descr="D:\PPT Ekonomi XI new\httpspixabay.comidsepatu-baru-pabrik-sepatu-501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28750"/>
            <a:ext cx="4282440" cy="285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>
            <a:off x="629419" y="231371"/>
            <a:ext cx="5842458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90600" y="235863"/>
            <a:ext cx="51524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/>
              <a:t>Metode</a:t>
            </a:r>
            <a:r>
              <a:rPr lang="en-US" sz="2200" b="1" dirty="0"/>
              <a:t> </a:t>
            </a:r>
            <a:r>
              <a:rPr lang="en-US" sz="2200" b="1" dirty="0" err="1"/>
              <a:t>Perhitungan</a:t>
            </a:r>
            <a:r>
              <a:rPr lang="en-US" sz="2200" b="1" dirty="0"/>
              <a:t> </a:t>
            </a:r>
            <a:r>
              <a:rPr lang="en-US" sz="2200" b="1" dirty="0" err="1"/>
              <a:t>Pendapatan</a:t>
            </a:r>
            <a:r>
              <a:rPr lang="en-US" sz="2200" b="1" dirty="0"/>
              <a:t> </a:t>
            </a:r>
            <a:r>
              <a:rPr lang="en-US" sz="2200" b="1" dirty="0" err="1"/>
              <a:t>Nasional</a:t>
            </a:r>
            <a:endParaRPr lang="en-US" sz="2200" b="1" dirty="0"/>
          </a:p>
        </p:txBody>
      </p:sp>
      <p:sp>
        <p:nvSpPr>
          <p:cNvPr id="9" name="Rectangle 8"/>
          <p:cNvSpPr/>
          <p:nvPr/>
        </p:nvSpPr>
        <p:spPr>
          <a:xfrm>
            <a:off x="304800" y="876240"/>
            <a:ext cx="2699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2. </a:t>
            </a:r>
            <a:r>
              <a:rPr lang="en-US" sz="2000" b="1" dirty="0" err="1"/>
              <a:t>Pendapatan</a:t>
            </a:r>
            <a:r>
              <a:rPr lang="en-US" sz="2000" b="1" dirty="0"/>
              <a:t> </a:t>
            </a:r>
            <a:r>
              <a:rPr lang="en-US" sz="2000" b="1" dirty="0" err="1"/>
              <a:t>Produksi</a:t>
            </a:r>
            <a:endParaRPr lang="en-US" sz="20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76600" y="1352550"/>
            <a:ext cx="0" cy="299117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0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3726" y="1352550"/>
            <a:ext cx="2430474" cy="40011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s-ES" sz="2000" b="1" i="1" dirty="0"/>
              <a:t>Y = C + G + I + (X – M)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1799094"/>
            <a:ext cx="38295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/>
              <a:t>D</a:t>
            </a:r>
            <a:r>
              <a:rPr lang="en-US" sz="1600" b="1" dirty="0" smtClean="0"/>
              <a:t>i </a:t>
            </a:r>
            <a:r>
              <a:rPr lang="en-US" sz="1600" b="1" dirty="0" err="1"/>
              <a:t>mana</a:t>
            </a:r>
            <a:r>
              <a:rPr lang="en-US" sz="1600" b="1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Y </a:t>
            </a:r>
            <a:r>
              <a:rPr lang="en-US" sz="1600" dirty="0" smtClean="0"/>
              <a:t>=  </a:t>
            </a:r>
            <a:r>
              <a:rPr lang="en-US" sz="1600" dirty="0" err="1"/>
              <a:t>Pendapatan</a:t>
            </a:r>
            <a:r>
              <a:rPr lang="en-US" sz="1600" dirty="0"/>
              <a:t> </a:t>
            </a:r>
            <a:r>
              <a:rPr lang="en-US" sz="1600" dirty="0" err="1"/>
              <a:t>Nasional</a:t>
            </a:r>
            <a:r>
              <a:rPr lang="en-US" sz="1600" dirty="0"/>
              <a:t> (National Income)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C = </a:t>
            </a:r>
            <a:r>
              <a:rPr lang="en-US" sz="1600" dirty="0" smtClean="0"/>
              <a:t> </a:t>
            </a:r>
            <a:r>
              <a:rPr lang="en-US" sz="1600" dirty="0" err="1" smtClean="0"/>
              <a:t>Pengeluaran</a:t>
            </a:r>
            <a:r>
              <a:rPr lang="en-US" sz="1600" dirty="0" smtClean="0"/>
              <a:t> </a:t>
            </a:r>
            <a:r>
              <a:rPr lang="en-US" sz="1600" dirty="0" err="1"/>
              <a:t>konsumsi</a:t>
            </a:r>
            <a:r>
              <a:rPr lang="en-US" sz="1600" dirty="0"/>
              <a:t> </a:t>
            </a:r>
            <a:r>
              <a:rPr lang="en-US" sz="1600" dirty="0" err="1"/>
              <a:t>rumah</a:t>
            </a:r>
            <a:r>
              <a:rPr lang="en-US" sz="1600" dirty="0"/>
              <a:t> </a:t>
            </a:r>
            <a:r>
              <a:rPr lang="en-US" sz="1600" dirty="0" err="1"/>
              <a:t>tangga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G = </a:t>
            </a:r>
            <a:r>
              <a:rPr lang="en-US" sz="1600" dirty="0" smtClean="0"/>
              <a:t> </a:t>
            </a:r>
            <a:r>
              <a:rPr lang="en-US" sz="1600" dirty="0" err="1" smtClean="0"/>
              <a:t>Pengeluaran</a:t>
            </a:r>
            <a:r>
              <a:rPr lang="en-US" sz="1600" dirty="0" smtClean="0"/>
              <a:t> </a:t>
            </a:r>
            <a:r>
              <a:rPr lang="en-US" sz="1600" dirty="0" err="1"/>
              <a:t>pemerintah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      </a:t>
            </a:r>
            <a:r>
              <a:rPr lang="en-US" sz="1600" dirty="0" err="1" smtClean="0"/>
              <a:t>membeli</a:t>
            </a:r>
            <a:r>
              <a:rPr lang="en-US" sz="1600" dirty="0" smtClean="0"/>
              <a:t> </a:t>
            </a:r>
            <a:r>
              <a:rPr lang="en-US" sz="1600" dirty="0" err="1"/>
              <a:t>barang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jasa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I = </a:t>
            </a:r>
            <a:r>
              <a:rPr lang="en-US" sz="1600" dirty="0" smtClean="0"/>
              <a:t>  </a:t>
            </a:r>
            <a:r>
              <a:rPr lang="en-US" sz="1600" dirty="0" err="1" smtClean="0"/>
              <a:t>Pengeluaran</a:t>
            </a:r>
            <a:r>
              <a:rPr lang="en-US" sz="1600" dirty="0" smtClean="0"/>
              <a:t> </a:t>
            </a:r>
            <a:r>
              <a:rPr lang="en-US" sz="1600" dirty="0" err="1"/>
              <a:t>investasi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     (</a:t>
            </a:r>
            <a:r>
              <a:rPr lang="en-US" sz="1600" dirty="0"/>
              <a:t>X-M) = </a:t>
            </a:r>
            <a:r>
              <a:rPr lang="en-US" sz="1600" dirty="0" err="1"/>
              <a:t>Ekspor</a:t>
            </a:r>
            <a:r>
              <a:rPr lang="en-US" sz="1600" dirty="0"/>
              <a:t> </a:t>
            </a:r>
            <a:r>
              <a:rPr lang="en-US" sz="1600" dirty="0" err="1"/>
              <a:t>neto</a:t>
            </a:r>
            <a:r>
              <a:rPr lang="en-US" sz="1600" dirty="0"/>
              <a:t> (</a:t>
            </a:r>
            <a:r>
              <a:rPr lang="en-US" sz="1600" dirty="0" err="1"/>
              <a:t>Ekspor-Impor</a:t>
            </a:r>
            <a:r>
              <a:rPr lang="en-US" sz="1600" dirty="0"/>
              <a:t>)</a:t>
            </a:r>
          </a:p>
        </p:txBody>
      </p:sp>
      <p:pic>
        <p:nvPicPr>
          <p:cNvPr id="8194" name="Picture 2" descr="D:\PPT Ekonomi XI new\httpspixabay.comidpelabuhan-kontainer-port-pantai-284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57350"/>
            <a:ext cx="3733800" cy="2371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>
            <a:off x="629419" y="231371"/>
            <a:ext cx="5842458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90600" y="235863"/>
            <a:ext cx="51524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/>
              <a:t>Metode</a:t>
            </a:r>
            <a:r>
              <a:rPr lang="en-US" sz="2200" b="1" dirty="0"/>
              <a:t> </a:t>
            </a:r>
            <a:r>
              <a:rPr lang="en-US" sz="2200" b="1" dirty="0" err="1"/>
              <a:t>Perhitungan</a:t>
            </a:r>
            <a:r>
              <a:rPr lang="en-US" sz="2200" b="1" dirty="0"/>
              <a:t> </a:t>
            </a:r>
            <a:r>
              <a:rPr lang="en-US" sz="2200" b="1" dirty="0" err="1"/>
              <a:t>Pendapatan</a:t>
            </a:r>
            <a:r>
              <a:rPr lang="en-US" sz="2200" b="1" dirty="0"/>
              <a:t> </a:t>
            </a:r>
            <a:r>
              <a:rPr lang="en-US" sz="2200" b="1" dirty="0" err="1"/>
              <a:t>Nasional</a:t>
            </a:r>
            <a:endParaRPr lang="en-US" sz="2200" b="1" dirty="0"/>
          </a:p>
        </p:txBody>
      </p:sp>
      <p:sp>
        <p:nvSpPr>
          <p:cNvPr id="10" name="Rectangle 9"/>
          <p:cNvSpPr/>
          <p:nvPr/>
        </p:nvSpPr>
        <p:spPr>
          <a:xfrm>
            <a:off x="304800" y="876240"/>
            <a:ext cx="3087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3. </a:t>
            </a:r>
            <a:r>
              <a:rPr lang="en-US" sz="2000" b="1" dirty="0" err="1"/>
              <a:t>Pendekatan</a:t>
            </a:r>
            <a:r>
              <a:rPr lang="en-US" sz="2000" b="1" dirty="0"/>
              <a:t> </a:t>
            </a:r>
            <a:r>
              <a:rPr lang="en-US" sz="2000" b="1" dirty="0" err="1"/>
              <a:t>Pengeluaran</a:t>
            </a:r>
            <a:endParaRPr lang="en-US" sz="20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648200" y="1352550"/>
            <a:ext cx="0" cy="3124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506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95366"/>
            <a:ext cx="5334000" cy="33619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entagon 6"/>
          <p:cNvSpPr/>
          <p:nvPr/>
        </p:nvSpPr>
        <p:spPr>
          <a:xfrm>
            <a:off x="629420" y="231371"/>
            <a:ext cx="3485380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E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20711" y="235863"/>
            <a:ext cx="27892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/>
              <a:t>Pendapatan</a:t>
            </a:r>
            <a:r>
              <a:rPr lang="en-US" sz="2200" b="1" dirty="0"/>
              <a:t> </a:t>
            </a:r>
            <a:r>
              <a:rPr lang="en-US" sz="2200" b="1" dirty="0" err="1"/>
              <a:t>perKapita</a:t>
            </a:r>
            <a:endParaRPr lang="en-US" sz="22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429000" y="895350"/>
            <a:ext cx="5715000" cy="861774"/>
            <a:chOff x="381000" y="1786176"/>
            <a:chExt cx="5410200" cy="861774"/>
          </a:xfr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" name="Rectangle 3"/>
            <p:cNvSpPr/>
            <p:nvPr/>
          </p:nvSpPr>
          <p:spPr>
            <a:xfrm>
              <a:off x="381000" y="1786176"/>
              <a:ext cx="5410200" cy="8617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		</a:t>
              </a:r>
              <a:r>
                <a:rPr lang="en-US" sz="1600" b="1" dirty="0" smtClean="0"/>
                <a:t>          </a:t>
              </a:r>
              <a:r>
                <a:rPr lang="en-US" sz="1600" b="1" i="1" dirty="0" err="1" smtClean="0"/>
                <a:t>Pendapatan</a:t>
              </a:r>
              <a:r>
                <a:rPr lang="en-US" sz="1600" b="1" i="1" dirty="0" smtClean="0"/>
                <a:t> </a:t>
              </a:r>
              <a:r>
                <a:rPr lang="en-US" sz="1600" b="1" i="1" dirty="0" err="1" smtClean="0"/>
                <a:t>Domestik</a:t>
              </a:r>
              <a:r>
                <a:rPr lang="en-US" sz="1600" b="1" i="1" dirty="0" smtClean="0"/>
                <a:t> </a:t>
              </a:r>
              <a:r>
                <a:rPr lang="en-US" sz="1600" b="1" i="1" dirty="0" err="1" smtClean="0"/>
                <a:t>Bruto</a:t>
              </a:r>
              <a:r>
                <a:rPr lang="en-US" sz="1600" b="1" i="1" dirty="0" smtClean="0"/>
                <a:t> (PDB)</a:t>
              </a:r>
            </a:p>
            <a:p>
              <a:r>
                <a:rPr lang="en-US" sz="1600" b="1" i="1" dirty="0" err="1" smtClean="0"/>
                <a:t>Pendapatan</a:t>
              </a:r>
              <a:r>
                <a:rPr lang="en-US" sz="1600" b="1" i="1" dirty="0" smtClean="0"/>
                <a:t> </a:t>
              </a:r>
              <a:r>
                <a:rPr lang="en-US" sz="1600" b="1" i="1" dirty="0"/>
                <a:t>per </a:t>
              </a:r>
              <a:r>
                <a:rPr lang="en-US" sz="1600" b="1" i="1" dirty="0" err="1"/>
                <a:t>kapita</a:t>
              </a:r>
              <a:r>
                <a:rPr lang="en-US" sz="1600" b="1" i="1" dirty="0"/>
                <a:t> </a:t>
              </a:r>
              <a:r>
                <a:rPr lang="en-US" sz="1600" b="1" dirty="0"/>
                <a:t>= 		        </a:t>
              </a:r>
            </a:p>
            <a:p>
              <a:r>
                <a:rPr lang="en-US" sz="1600" b="1" dirty="0"/>
                <a:t>		</a:t>
              </a:r>
              <a:r>
                <a:rPr lang="en-US" sz="1600" b="1" dirty="0" smtClean="0"/>
                <a:t>	</a:t>
              </a:r>
              <a:r>
                <a:rPr lang="en-US" sz="1600" b="1" i="1" dirty="0" err="1" smtClean="0"/>
                <a:t>Jumlah</a:t>
              </a:r>
              <a:r>
                <a:rPr lang="en-US" sz="1600" b="1" i="1" dirty="0" smtClean="0"/>
                <a:t> </a:t>
              </a:r>
              <a:r>
                <a:rPr lang="en-US" sz="1600" b="1" i="1" dirty="0" err="1"/>
                <a:t>Penduduk</a:t>
              </a:r>
              <a:endParaRPr lang="en-US" sz="1600" b="1" i="1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45080" y="2266950"/>
              <a:ext cx="3124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64482" y="1276350"/>
            <a:ext cx="2231118" cy="2895600"/>
            <a:chOff x="359683" y="1047750"/>
            <a:chExt cx="2231118" cy="2895600"/>
          </a:xfrm>
        </p:grpSpPr>
        <p:sp>
          <p:nvSpPr>
            <p:cNvPr id="5" name="Rounded Rectangle 4"/>
            <p:cNvSpPr/>
            <p:nvPr/>
          </p:nvSpPr>
          <p:spPr>
            <a:xfrm>
              <a:off x="359683" y="1047750"/>
              <a:ext cx="2231118" cy="2895600"/>
            </a:xfrm>
            <a:prstGeom prst="roundRect">
              <a:avLst>
                <a:gd name="adj" fmla="val 9598"/>
              </a:avLst>
            </a:prstGeom>
            <a:solidFill>
              <a:srgbClr val="FFFFC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33401" y="1189494"/>
              <a:ext cx="198120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err="1"/>
                <a:t>Pendapatan</a:t>
              </a:r>
              <a:r>
                <a:rPr lang="en-US" sz="2400" b="1" dirty="0"/>
                <a:t> per </a:t>
              </a:r>
              <a:r>
                <a:rPr lang="en-US" sz="2400" b="1" dirty="0" err="1"/>
                <a:t>kapita</a:t>
              </a:r>
              <a:r>
                <a:rPr lang="en-US" sz="2400" b="1" dirty="0"/>
                <a:t> </a:t>
              </a:r>
              <a:r>
                <a:rPr lang="en-US" sz="2400" b="1" dirty="0" err="1"/>
                <a:t>adalah</a:t>
              </a:r>
              <a:r>
                <a:rPr lang="en-US" sz="2400" b="1" dirty="0"/>
                <a:t> </a:t>
              </a:r>
              <a:r>
                <a:rPr lang="en-US" sz="2400" b="1" dirty="0" err="1"/>
                <a:t>pendapatan</a:t>
              </a:r>
              <a:r>
                <a:rPr lang="en-US" sz="2400" b="1" dirty="0"/>
                <a:t> rata-rata </a:t>
              </a:r>
              <a:r>
                <a:rPr lang="en-US" sz="2400" b="1" dirty="0" err="1"/>
                <a:t>penduduk</a:t>
              </a:r>
              <a:r>
                <a:rPr lang="en-US" sz="2400" b="1" dirty="0"/>
                <a:t> </a:t>
              </a:r>
              <a:r>
                <a:rPr lang="en-US" sz="2400" b="1" dirty="0" err="1" smtClean="0"/>
                <a:t>suatu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negara</a:t>
              </a:r>
              <a:r>
                <a:rPr lang="en-US" sz="2400" b="1" dirty="0"/>
                <a:t>.</a:t>
              </a:r>
            </a:p>
          </p:txBody>
        </p:sp>
      </p:grpSp>
      <p:pic>
        <p:nvPicPr>
          <p:cNvPr id="11" name="Picture 2" descr="E:\ELISA\ERLANGGA LISA\2016\MEDIA MENGAJAR PPT\Template PPT\Template SMA Kurnas Ekonomi\banner Ekonomi Kurnas S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953"/>
            <a:ext cx="9144000" cy="9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203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554" y="895350"/>
            <a:ext cx="6348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Distribusi</a:t>
            </a:r>
            <a:r>
              <a:rPr lang="en-US" b="1" dirty="0"/>
              <a:t> </a:t>
            </a:r>
            <a:r>
              <a:rPr lang="en-US" b="1" dirty="0" err="1"/>
              <a:t>pendapatan</a:t>
            </a:r>
            <a:r>
              <a:rPr lang="en-US" b="1" dirty="0"/>
              <a:t> </a:t>
            </a:r>
            <a:r>
              <a:rPr lang="en-US" b="1" dirty="0" err="1"/>
              <a:t>harus</a:t>
            </a:r>
            <a:r>
              <a:rPr lang="en-US" b="1" dirty="0"/>
              <a:t> </a:t>
            </a:r>
            <a:r>
              <a:rPr lang="en-US" b="1" dirty="0" err="1"/>
              <a:t>direncanakan</a:t>
            </a:r>
            <a:r>
              <a:rPr lang="en-US" b="1" dirty="0"/>
              <a:t> </a:t>
            </a:r>
            <a:r>
              <a:rPr lang="en-US" b="1" dirty="0" err="1"/>
              <a:t>sedemikian</a:t>
            </a:r>
            <a:r>
              <a:rPr lang="en-US" b="1" dirty="0"/>
              <a:t> </a:t>
            </a:r>
            <a:r>
              <a:rPr lang="en-US" b="1" dirty="0" err="1"/>
              <a:t>rupa</a:t>
            </a:r>
            <a:r>
              <a:rPr lang="en-US" b="1" dirty="0"/>
              <a:t> agar </a:t>
            </a:r>
            <a:r>
              <a:rPr lang="en-US" b="1" dirty="0" err="1"/>
              <a:t>menghasilkan</a:t>
            </a:r>
            <a:r>
              <a:rPr lang="en-US" b="1" dirty="0"/>
              <a:t> </a:t>
            </a:r>
            <a:r>
              <a:rPr lang="en-US" b="1" dirty="0" err="1"/>
              <a:t>pembagian</a:t>
            </a:r>
            <a:r>
              <a:rPr lang="en-US" b="1" dirty="0"/>
              <a:t> </a:t>
            </a:r>
            <a:r>
              <a:rPr lang="en-US" b="1" dirty="0" err="1"/>
              <a:t>pendapatan</a:t>
            </a:r>
            <a:r>
              <a:rPr lang="en-US" b="1" dirty="0"/>
              <a:t> yang </a:t>
            </a:r>
            <a:r>
              <a:rPr lang="en-US" b="1" dirty="0" err="1"/>
              <a:t>adil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merata</a:t>
            </a:r>
            <a:r>
              <a:rPr lang="en-US" b="1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56755" y="1769060"/>
            <a:ext cx="4748645" cy="26314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91440">
              <a:lnSpc>
                <a:spcPct val="150000"/>
              </a:lnSpc>
            </a:pPr>
            <a:r>
              <a:rPr lang="en-US" b="1" dirty="0" err="1"/>
              <a:t>Pilihan</a:t>
            </a:r>
            <a:r>
              <a:rPr lang="en-US" b="1" dirty="0"/>
              <a:t> </a:t>
            </a:r>
            <a:r>
              <a:rPr lang="en-US" b="1" dirty="0" err="1"/>
              <a:t>Langkah</a:t>
            </a:r>
            <a:r>
              <a:rPr lang="en-US" b="1" dirty="0"/>
              <a:t> </a:t>
            </a:r>
            <a:r>
              <a:rPr lang="en-US" b="1" dirty="0" err="1"/>
              <a:t>Kebijakan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smtClean="0"/>
              <a:t>          </a:t>
            </a:r>
            <a:r>
              <a:rPr lang="en-US" b="1" dirty="0" err="1" smtClean="0"/>
              <a:t>Distribusi</a:t>
            </a:r>
            <a:r>
              <a:rPr lang="en-US" b="1" dirty="0" smtClean="0"/>
              <a:t> </a:t>
            </a:r>
            <a:r>
              <a:rPr lang="en-US" b="1" dirty="0" err="1" smtClean="0"/>
              <a:t>Pendapatan</a:t>
            </a:r>
            <a:r>
              <a:rPr lang="en-US" b="1" dirty="0" smtClean="0"/>
              <a:t>:</a:t>
            </a:r>
            <a:endParaRPr lang="en-US" b="1" dirty="0"/>
          </a:p>
          <a:p>
            <a:pPr marL="341313" indent="-250825">
              <a:lnSpc>
                <a:spcPct val="150000"/>
              </a:lnSpc>
              <a:buFont typeface="+mj-lt"/>
              <a:buAutoNum type="alphaLcPeriod"/>
            </a:pPr>
            <a:r>
              <a:rPr lang="en-US" dirty="0" err="1" smtClean="0"/>
              <a:t>Pembayaran</a:t>
            </a:r>
            <a:r>
              <a:rPr lang="en-US" dirty="0" smtClean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 smtClean="0"/>
              <a:t>penyediaan</a:t>
            </a:r>
            <a:endParaRPr lang="en-US" dirty="0" smtClean="0"/>
          </a:p>
          <a:p>
            <a:pPr marL="90488">
              <a:lnSpc>
                <a:spcPct val="150000"/>
              </a:lnSpc>
            </a:pPr>
            <a:r>
              <a:rPr lang="en-US" dirty="0" smtClean="0"/>
              <a:t>     </a:t>
            </a:r>
            <a:r>
              <a:rPr lang="en-US" dirty="0" err="1" smtClean="0"/>
              <a:t>barang</a:t>
            </a:r>
            <a:r>
              <a:rPr lang="en-US" dirty="0" smtClean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jasa</a:t>
            </a:r>
            <a:endParaRPr lang="en-US" dirty="0"/>
          </a:p>
          <a:p>
            <a:pPr marL="341313" indent="-250825">
              <a:lnSpc>
                <a:spcPct val="150000"/>
              </a:lnSpc>
              <a:buFont typeface="+mj-lt"/>
              <a:buAutoNum type="alphaLcPeriod" startAt="2"/>
            </a:pPr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/>
              <a:t>aset</a:t>
            </a:r>
            <a:r>
              <a:rPr lang="en-US" dirty="0"/>
              <a:t> </a:t>
            </a:r>
            <a:r>
              <a:rPr lang="en-US" dirty="0" err="1"/>
              <a:t>kaum</a:t>
            </a:r>
            <a:r>
              <a:rPr lang="en-US" dirty="0"/>
              <a:t> </a:t>
            </a:r>
            <a:r>
              <a:rPr lang="en-US" dirty="0" err="1"/>
              <a:t>miskin</a:t>
            </a:r>
            <a:endParaRPr lang="en-US" dirty="0"/>
          </a:p>
          <a:p>
            <a:pPr marL="342900" indent="-282575">
              <a:lnSpc>
                <a:spcPct val="150000"/>
              </a:lnSpc>
              <a:buFont typeface="+mj-lt"/>
              <a:buAutoNum type="alphaLcPeriod" startAt="3"/>
            </a:pPr>
            <a:r>
              <a:rPr lang="en-US" dirty="0" err="1" smtClean="0"/>
              <a:t>Penerapan</a:t>
            </a:r>
            <a:r>
              <a:rPr lang="en-US" dirty="0" smtClean="0"/>
              <a:t> </a:t>
            </a:r>
            <a:r>
              <a:rPr lang="en-US" dirty="0" err="1"/>
              <a:t>pajak</a:t>
            </a:r>
            <a:r>
              <a:rPr lang="en-US" dirty="0"/>
              <a:t> </a:t>
            </a:r>
            <a:r>
              <a:rPr lang="en-US" dirty="0" err="1"/>
              <a:t>penghasilan</a:t>
            </a:r>
            <a:r>
              <a:rPr lang="en-US" dirty="0"/>
              <a:t> </a:t>
            </a:r>
            <a:r>
              <a:rPr lang="en-US" dirty="0" err="1" smtClean="0"/>
              <a:t>progresif</a:t>
            </a:r>
            <a:endParaRPr lang="en-US" dirty="0" smtClean="0"/>
          </a:p>
          <a:p>
            <a:pPr marL="433388" indent="-342900">
              <a:lnSpc>
                <a:spcPct val="150000"/>
              </a:lnSpc>
              <a:buAutoNum type="alphaLcPeriod" startAt="3"/>
            </a:pPr>
            <a:endParaRPr lang="en-US" sz="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3"/>
          <a:stretch/>
        </p:blipFill>
        <p:spPr bwMode="auto">
          <a:xfrm>
            <a:off x="4876800" y="1657350"/>
            <a:ext cx="3886200" cy="2824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entagon 5"/>
          <p:cNvSpPr/>
          <p:nvPr/>
        </p:nvSpPr>
        <p:spPr>
          <a:xfrm>
            <a:off x="629420" y="231371"/>
            <a:ext cx="5009380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F.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83026" y="235863"/>
            <a:ext cx="44271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/>
              <a:t>DISTRIBUSI PENDAPATAN NASIONAL</a:t>
            </a:r>
          </a:p>
        </p:txBody>
      </p:sp>
      <p:pic>
        <p:nvPicPr>
          <p:cNvPr id="9" name="Picture 2" descr="E:\ELISA\ERLANGGA LISA\2016\MEDIA MENGAJAR PPT\Template PPT\Template SMA Kurnas Ekonomi\banner Ekonomi Kurnas S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953"/>
            <a:ext cx="9144000" cy="9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256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entagon 15"/>
          <p:cNvSpPr/>
          <p:nvPr/>
        </p:nvSpPr>
        <p:spPr>
          <a:xfrm>
            <a:off x="629420" y="231371"/>
            <a:ext cx="2418580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990600" y="224115"/>
            <a:ext cx="1765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smtClean="0"/>
              <a:t>PETA KONSEP</a:t>
            </a:r>
            <a:endParaRPr lang="en-US" sz="22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35833" y="209550"/>
            <a:ext cx="6003167" cy="4499161"/>
            <a:chOff x="570761" y="1200150"/>
            <a:chExt cx="6389608" cy="458487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5465" r="44441" b="28727"/>
            <a:stretch/>
          </p:blipFill>
          <p:spPr bwMode="auto">
            <a:xfrm>
              <a:off x="570761" y="1877998"/>
              <a:ext cx="3475084" cy="25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923" b="-1"/>
            <a:stretch/>
          </p:blipFill>
          <p:spPr bwMode="auto">
            <a:xfrm>
              <a:off x="3832994" y="1200150"/>
              <a:ext cx="3127375" cy="4584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6563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562" y="285750"/>
            <a:ext cx="8224838" cy="3938750"/>
            <a:chOff x="309562" y="365552"/>
            <a:chExt cx="8224838" cy="3938750"/>
          </a:xfrm>
        </p:grpSpPr>
        <p:sp>
          <p:nvSpPr>
            <p:cNvPr id="6" name="Isosceles Triangle 5"/>
            <p:cNvSpPr/>
            <p:nvPr/>
          </p:nvSpPr>
          <p:spPr>
            <a:xfrm rot="10800000">
              <a:off x="309562" y="900974"/>
              <a:ext cx="660770" cy="576570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0464" y="666750"/>
              <a:ext cx="8053936" cy="363755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entagon 7"/>
            <p:cNvSpPr/>
            <p:nvPr/>
          </p:nvSpPr>
          <p:spPr>
            <a:xfrm>
              <a:off x="309563" y="365552"/>
              <a:ext cx="3729037" cy="575101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461962" y="329925"/>
            <a:ext cx="3255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Tujuan Pembelajaran</a:t>
            </a:r>
            <a:endParaRPr lang="it-I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1922" y="819150"/>
            <a:ext cx="7130478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Dengan mempelajari bab ini, Anda diharapkan mampu: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enjelaskan pengertian pendapatan nasional;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enjelaskan manfaat pendapatan nasional: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enjelaskan komponen-kompenen pendapatan nasioanal: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enghitung pendapatan nasional: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enjelaskan pendapatan per kapita; dan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enjelaskan distribusi pendapatan nasional;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204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61950"/>
            <a:ext cx="8001000" cy="150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12" y="2114550"/>
            <a:ext cx="729738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170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11" y="1276350"/>
            <a:ext cx="3008489" cy="2714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entagon 8"/>
          <p:cNvSpPr/>
          <p:nvPr/>
        </p:nvSpPr>
        <p:spPr>
          <a:xfrm>
            <a:off x="629420" y="231371"/>
            <a:ext cx="4628380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A.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80566" y="224115"/>
            <a:ext cx="39724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 smtClean="0"/>
              <a:t>Pengertian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pendapatan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nasional</a:t>
            </a:r>
            <a:endParaRPr lang="en-US" sz="2200" b="1" dirty="0"/>
          </a:p>
        </p:txBody>
      </p:sp>
      <p:sp>
        <p:nvSpPr>
          <p:cNvPr id="12" name="Rectangle 11"/>
          <p:cNvSpPr/>
          <p:nvPr/>
        </p:nvSpPr>
        <p:spPr>
          <a:xfrm>
            <a:off x="381000" y="921456"/>
            <a:ext cx="5181600" cy="34624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91440">
              <a:lnSpc>
                <a:spcPct val="150000"/>
              </a:lnSpc>
              <a:spcBef>
                <a:spcPts val="600"/>
              </a:spcBef>
            </a:pPr>
            <a:r>
              <a:rPr lang="en-US" sz="1700" b="1" dirty="0" smtClean="0"/>
              <a:t>Ada </a:t>
            </a:r>
            <a:r>
              <a:rPr lang="en-US" sz="1700" b="1" dirty="0" err="1" smtClean="0"/>
              <a:t>beberapa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definisi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tentang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pendapatan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nasional</a:t>
            </a:r>
            <a:r>
              <a:rPr lang="en-US" sz="1700" b="1" dirty="0" smtClean="0"/>
              <a:t>. </a:t>
            </a:r>
            <a:r>
              <a:rPr lang="en-US" sz="1700" b="1" dirty="0" err="1" smtClean="0"/>
              <a:t>Definisi-definisi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itu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adalah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sebagai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berikut</a:t>
            </a:r>
            <a:r>
              <a:rPr lang="en-US" sz="1700" b="1" dirty="0" smtClean="0"/>
              <a:t>:</a:t>
            </a:r>
          </a:p>
          <a:p>
            <a:pPr marL="344488" indent="-225425">
              <a:lnSpc>
                <a:spcPct val="150000"/>
              </a:lnSpc>
              <a:buFont typeface="+mj-lt"/>
              <a:buAutoNum type="alphaLcPeriod"/>
            </a:pPr>
            <a:r>
              <a:rPr lang="en-US" sz="1600" dirty="0" err="1" smtClean="0"/>
              <a:t>Pendapatan</a:t>
            </a:r>
            <a:r>
              <a:rPr lang="en-US" sz="1600" dirty="0" smtClean="0"/>
              <a:t> </a:t>
            </a:r>
            <a:r>
              <a:rPr lang="en-US" sz="1600" dirty="0" err="1" smtClean="0"/>
              <a:t>nasional</a:t>
            </a:r>
            <a:r>
              <a:rPr lang="en-US" sz="1600" dirty="0" smtClean="0"/>
              <a:t> </a:t>
            </a:r>
            <a:r>
              <a:rPr lang="en-US" sz="1600" dirty="0" err="1" smtClean="0"/>
              <a:t>adalah</a:t>
            </a:r>
            <a:r>
              <a:rPr lang="en-US" sz="1600" dirty="0" smtClean="0"/>
              <a:t> total </a:t>
            </a:r>
            <a:r>
              <a:rPr lang="en-US" sz="1600" dirty="0" err="1" smtClean="0"/>
              <a:t>nilai</a:t>
            </a:r>
            <a:r>
              <a:rPr lang="en-US" sz="1600" dirty="0" smtClean="0"/>
              <a:t> </a:t>
            </a:r>
            <a:r>
              <a:rPr lang="en-US" sz="1600" dirty="0" err="1" smtClean="0"/>
              <a:t>barang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 </a:t>
            </a:r>
            <a:r>
              <a:rPr lang="en-US" sz="1600" dirty="0" err="1" smtClean="0"/>
              <a:t>jasa</a:t>
            </a:r>
            <a:r>
              <a:rPr lang="en-US" sz="1600" dirty="0" smtClean="0"/>
              <a:t> </a:t>
            </a:r>
            <a:r>
              <a:rPr lang="en-US" sz="1600" dirty="0" err="1" smtClean="0"/>
              <a:t>akhir</a:t>
            </a:r>
            <a:r>
              <a:rPr lang="en-US" sz="1600" dirty="0" smtClean="0"/>
              <a:t> yang </a:t>
            </a:r>
            <a:r>
              <a:rPr lang="en-US" sz="1600" dirty="0" err="1" smtClean="0"/>
              <a:t>dihasilkan</a:t>
            </a:r>
            <a:r>
              <a:rPr lang="en-US" sz="1600" dirty="0" smtClean="0"/>
              <a:t> </a:t>
            </a:r>
            <a:r>
              <a:rPr lang="en-US" sz="1600" dirty="0" err="1" smtClean="0"/>
              <a:t>oleh</a:t>
            </a:r>
            <a:r>
              <a:rPr lang="en-US" sz="1600" dirty="0" smtClean="0"/>
              <a:t> </a:t>
            </a:r>
            <a:r>
              <a:rPr lang="en-US" sz="1600" dirty="0" err="1" smtClean="0"/>
              <a:t>suatu</a:t>
            </a:r>
            <a:r>
              <a:rPr lang="en-US" sz="1600" dirty="0" smtClean="0"/>
              <a:t> </a:t>
            </a:r>
            <a:r>
              <a:rPr lang="en-US" sz="1600" dirty="0" err="1" smtClean="0"/>
              <a:t>perekonomian</a:t>
            </a:r>
            <a:endParaRPr lang="en-US" sz="1600" dirty="0" smtClean="0"/>
          </a:p>
          <a:p>
            <a:pPr marL="91440"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dalam</a:t>
            </a:r>
            <a:r>
              <a:rPr lang="en-US" sz="1600" dirty="0" smtClean="0"/>
              <a:t> </a:t>
            </a:r>
            <a:r>
              <a:rPr lang="en-US" sz="1600" dirty="0" err="1" smtClean="0"/>
              <a:t>periode</a:t>
            </a:r>
            <a:r>
              <a:rPr lang="en-US" sz="1600" dirty="0" smtClean="0"/>
              <a:t> </a:t>
            </a:r>
            <a:r>
              <a:rPr lang="en-US" sz="1600" dirty="0" err="1" smtClean="0"/>
              <a:t>tertentu</a:t>
            </a:r>
            <a:r>
              <a:rPr lang="en-US" sz="1600" dirty="0" smtClean="0"/>
              <a:t> yang </a:t>
            </a:r>
            <a:r>
              <a:rPr lang="en-US" sz="1600" dirty="0" err="1" smtClean="0"/>
              <a:t>dihitung</a:t>
            </a:r>
            <a:r>
              <a:rPr lang="en-US" sz="1600" dirty="0" smtClean="0"/>
              <a:t> </a:t>
            </a:r>
            <a:r>
              <a:rPr lang="en-US" sz="1600" dirty="0" err="1" smtClean="0"/>
              <a:t>berdasarkan</a:t>
            </a:r>
            <a:r>
              <a:rPr lang="en-US" sz="1600" dirty="0" smtClean="0"/>
              <a:t> </a:t>
            </a:r>
          </a:p>
          <a:p>
            <a:pPr marL="91440"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nilai</a:t>
            </a:r>
            <a:r>
              <a:rPr lang="en-US" sz="1600" dirty="0" smtClean="0"/>
              <a:t>  </a:t>
            </a:r>
            <a:r>
              <a:rPr lang="en-US" sz="1600" dirty="0" err="1" smtClean="0"/>
              <a:t>pasar</a:t>
            </a:r>
            <a:r>
              <a:rPr lang="en-US" sz="1600" dirty="0" smtClean="0"/>
              <a:t>.</a:t>
            </a:r>
          </a:p>
          <a:p>
            <a:pPr marL="90488" indent="28575">
              <a:lnSpc>
                <a:spcPct val="150000"/>
              </a:lnSpc>
              <a:buFont typeface="+mj-lt"/>
              <a:buAutoNum type="alphaLcPeriod" startAt="2"/>
              <a:tabLst>
                <a:tab pos="227013" algn="l"/>
              </a:tabLst>
            </a:pPr>
            <a:r>
              <a:rPr lang="en-US" sz="1600" dirty="0" smtClean="0"/>
              <a:t>  </a:t>
            </a:r>
            <a:r>
              <a:rPr lang="en-US" sz="1600" dirty="0" err="1" smtClean="0"/>
              <a:t>Pendapatan</a:t>
            </a:r>
            <a:r>
              <a:rPr lang="en-US" sz="1600" dirty="0" smtClean="0"/>
              <a:t> </a:t>
            </a:r>
            <a:r>
              <a:rPr lang="en-US" sz="1600" dirty="0" err="1" smtClean="0"/>
              <a:t>nasional</a:t>
            </a:r>
            <a:r>
              <a:rPr lang="en-US" sz="1600" dirty="0" smtClean="0"/>
              <a:t> </a:t>
            </a:r>
            <a:r>
              <a:rPr lang="en-US" sz="1600" dirty="0" err="1" smtClean="0"/>
              <a:t>juga</a:t>
            </a:r>
            <a:r>
              <a:rPr lang="en-US" sz="1600" dirty="0" smtClean="0"/>
              <a:t> </a:t>
            </a:r>
            <a:r>
              <a:rPr lang="en-US" sz="1600" dirty="0" err="1" smtClean="0"/>
              <a:t>dapat</a:t>
            </a:r>
            <a:r>
              <a:rPr lang="en-US" sz="1600" dirty="0" smtClean="0"/>
              <a:t> </a:t>
            </a:r>
            <a:r>
              <a:rPr lang="en-US" sz="1600" dirty="0" err="1" smtClean="0"/>
              <a:t>didefinisikan</a:t>
            </a:r>
            <a:r>
              <a:rPr lang="en-US" sz="1600" dirty="0" smtClean="0"/>
              <a:t> </a:t>
            </a:r>
            <a:r>
              <a:rPr lang="en-US" sz="1600" dirty="0" err="1" smtClean="0"/>
              <a:t>sebagai</a:t>
            </a:r>
            <a:endParaRPr lang="en-US" sz="1600" dirty="0" smtClean="0"/>
          </a:p>
          <a:p>
            <a:pPr marL="90488">
              <a:lnSpc>
                <a:spcPct val="150000"/>
              </a:lnSpc>
              <a:tabLst>
                <a:tab pos="227013" algn="l"/>
              </a:tabLst>
            </a:pPr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jumlah</a:t>
            </a:r>
            <a:r>
              <a:rPr lang="en-US" sz="1600" dirty="0" smtClean="0"/>
              <a:t> </a:t>
            </a:r>
            <a:r>
              <a:rPr lang="en-US" sz="1600" dirty="0" err="1" smtClean="0"/>
              <a:t>barang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jasa</a:t>
            </a:r>
            <a:r>
              <a:rPr lang="en-US" sz="1600" dirty="0" smtClean="0"/>
              <a:t> yang </a:t>
            </a:r>
            <a:r>
              <a:rPr lang="en-US" sz="1600" dirty="0" err="1" smtClean="0"/>
              <a:t>diproduksi</a:t>
            </a:r>
            <a:r>
              <a:rPr lang="en-US" sz="1600" dirty="0" smtClean="0"/>
              <a:t> </a:t>
            </a:r>
            <a:r>
              <a:rPr lang="en-US" sz="1600" dirty="0" err="1" smtClean="0"/>
              <a:t>oleh</a:t>
            </a:r>
            <a:r>
              <a:rPr lang="en-US" sz="1600" dirty="0" smtClean="0"/>
              <a:t> </a:t>
            </a:r>
            <a:r>
              <a:rPr lang="en-US" sz="1600" dirty="0" err="1" smtClean="0"/>
              <a:t>sebuah</a:t>
            </a:r>
            <a:endParaRPr lang="en-US" sz="1600" dirty="0" smtClean="0"/>
          </a:p>
          <a:p>
            <a:pPr marL="90488">
              <a:lnSpc>
                <a:spcPct val="150000"/>
              </a:lnSpc>
              <a:tabLst>
                <a:tab pos="227013" algn="l"/>
              </a:tabLst>
            </a:pPr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negara</a:t>
            </a:r>
            <a:r>
              <a:rPr lang="en-US" sz="1600" dirty="0" smtClean="0"/>
              <a:t> </a:t>
            </a:r>
            <a:r>
              <a:rPr lang="en-US" sz="1600" dirty="0" err="1" smtClean="0"/>
              <a:t>dalam</a:t>
            </a:r>
            <a:r>
              <a:rPr lang="en-US" sz="1600" dirty="0" smtClean="0"/>
              <a:t>  </a:t>
            </a:r>
            <a:r>
              <a:rPr lang="en-US" sz="1600" dirty="0" err="1" smtClean="0"/>
              <a:t>setahun</a:t>
            </a:r>
            <a:r>
              <a:rPr lang="en-US" sz="1600" dirty="0" smtClean="0"/>
              <a:t> yang </a:t>
            </a:r>
            <a:r>
              <a:rPr lang="en-US" sz="1600" dirty="0" err="1" smtClean="0"/>
              <a:t>diukur</a:t>
            </a:r>
            <a:r>
              <a:rPr lang="en-US" sz="1600" dirty="0" smtClean="0"/>
              <a:t> </a:t>
            </a:r>
            <a:r>
              <a:rPr lang="en-US" sz="1600" dirty="0" err="1" smtClean="0"/>
              <a:t>dengan</a:t>
            </a:r>
            <a:r>
              <a:rPr lang="en-US" sz="1600" dirty="0" smtClean="0"/>
              <a:t> </a:t>
            </a:r>
            <a:r>
              <a:rPr lang="en-US" sz="1600" dirty="0" err="1" smtClean="0"/>
              <a:t>satuan</a:t>
            </a:r>
            <a:r>
              <a:rPr lang="en-US" sz="1600" dirty="0" smtClean="0"/>
              <a:t> </a:t>
            </a:r>
            <a:r>
              <a:rPr lang="en-US" sz="1600" dirty="0" err="1" smtClean="0"/>
              <a:t>uang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3" name="Picture 2" descr="E:\ELISA\ERLANGGA LISA\2016\MEDIA MENGAJAR PPT\Template PPT\Template SMA Kurnas Ekonomi\banner Ekonomi Kurnas S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953"/>
            <a:ext cx="9144000" cy="9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84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11" y="1381493"/>
            <a:ext cx="3008489" cy="2714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entagon 8"/>
          <p:cNvSpPr/>
          <p:nvPr/>
        </p:nvSpPr>
        <p:spPr>
          <a:xfrm>
            <a:off x="629420" y="231371"/>
            <a:ext cx="4628380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A.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80566" y="224115"/>
            <a:ext cx="39724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 smtClean="0"/>
              <a:t>Pengertian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pendapatan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nasional</a:t>
            </a:r>
            <a:endParaRPr lang="en-US" sz="2200" b="1" dirty="0"/>
          </a:p>
        </p:txBody>
      </p:sp>
      <p:sp>
        <p:nvSpPr>
          <p:cNvPr id="12" name="Rectangle 11"/>
          <p:cNvSpPr/>
          <p:nvPr/>
        </p:nvSpPr>
        <p:spPr>
          <a:xfrm>
            <a:off x="381000" y="921456"/>
            <a:ext cx="5181600" cy="41395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91440">
              <a:lnSpc>
                <a:spcPct val="150000"/>
              </a:lnSpc>
              <a:spcBef>
                <a:spcPts val="600"/>
              </a:spcBef>
            </a:pPr>
            <a:r>
              <a:rPr lang="en-US" sz="1700" b="1" dirty="0" smtClean="0"/>
              <a:t>Ada </a:t>
            </a:r>
            <a:r>
              <a:rPr lang="en-US" sz="1700" b="1" dirty="0" err="1" smtClean="0"/>
              <a:t>beberapa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definisi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tentang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pendapatan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nasional</a:t>
            </a:r>
            <a:r>
              <a:rPr lang="en-US" sz="1700" b="1" dirty="0" smtClean="0"/>
              <a:t>. </a:t>
            </a:r>
            <a:r>
              <a:rPr lang="en-US" sz="1700" b="1" dirty="0" err="1" smtClean="0"/>
              <a:t>Definisi-definisi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itu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adalah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sebagai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berikut</a:t>
            </a:r>
            <a:r>
              <a:rPr lang="en-US" sz="1700" b="1" dirty="0" smtClean="0"/>
              <a:t>:</a:t>
            </a:r>
          </a:p>
          <a:p>
            <a:pPr marL="341313" indent="-222250">
              <a:lnSpc>
                <a:spcPct val="150000"/>
              </a:lnSpc>
              <a:spcBef>
                <a:spcPts val="600"/>
              </a:spcBef>
              <a:buFont typeface="+mj-lt"/>
              <a:buAutoNum type="alphaLcPeriod" startAt="3"/>
            </a:pPr>
            <a:r>
              <a:rPr lang="en-US" sz="1600" dirty="0" err="1" smtClean="0"/>
              <a:t>Pendapatan</a:t>
            </a:r>
            <a:r>
              <a:rPr lang="en-US" sz="1600" dirty="0" smtClean="0"/>
              <a:t> </a:t>
            </a:r>
            <a:r>
              <a:rPr lang="en-US" sz="1600" dirty="0" err="1" smtClean="0"/>
              <a:t>nasional</a:t>
            </a:r>
            <a:r>
              <a:rPr lang="en-US" sz="1600" dirty="0" smtClean="0"/>
              <a:t> </a:t>
            </a:r>
            <a:r>
              <a:rPr lang="en-US" sz="1600" dirty="0" err="1" smtClean="0"/>
              <a:t>merupakan</a:t>
            </a:r>
            <a:r>
              <a:rPr lang="en-US" sz="1600" dirty="0" smtClean="0"/>
              <a:t> </a:t>
            </a:r>
            <a:r>
              <a:rPr lang="en-US" sz="1600" dirty="0" err="1" smtClean="0"/>
              <a:t>jumlah</a:t>
            </a:r>
            <a:r>
              <a:rPr lang="en-US" sz="1600" dirty="0" smtClean="0"/>
              <a:t> total </a:t>
            </a:r>
            <a:r>
              <a:rPr lang="en-US" sz="1600" dirty="0" err="1" smtClean="0"/>
              <a:t>antara</a:t>
            </a:r>
            <a:r>
              <a:rPr lang="en-US" sz="1600" dirty="0" smtClean="0"/>
              <a:t> </a:t>
            </a:r>
          </a:p>
          <a:p>
            <a:pPr marL="90488">
              <a:lnSpc>
                <a:spcPct val="150000"/>
              </a:lnSpc>
              <a:spcBef>
                <a:spcPts val="600"/>
              </a:spcBef>
            </a:pPr>
            <a:r>
              <a:rPr lang="en-US" sz="1600" dirty="0" smtClean="0"/>
              <a:t>     </a:t>
            </a:r>
            <a:r>
              <a:rPr lang="en-US" sz="1600" dirty="0" err="1" smtClean="0"/>
              <a:t>upah</a:t>
            </a:r>
            <a:r>
              <a:rPr lang="en-US" sz="1600" dirty="0" smtClean="0"/>
              <a:t>, </a:t>
            </a:r>
            <a:r>
              <a:rPr lang="en-US" sz="1600" dirty="0" err="1" smtClean="0"/>
              <a:t>sewa</a:t>
            </a:r>
            <a:r>
              <a:rPr lang="en-US" sz="1600" dirty="0" smtClean="0"/>
              <a:t>, </a:t>
            </a:r>
            <a:r>
              <a:rPr lang="en-US" sz="1600" dirty="0" err="1" smtClean="0"/>
              <a:t>bunga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keuntungan</a:t>
            </a:r>
            <a:r>
              <a:rPr lang="en-US" sz="1600" dirty="0" smtClean="0"/>
              <a:t> yang </a:t>
            </a:r>
            <a:r>
              <a:rPr lang="en-US" sz="1600" dirty="0" err="1" smtClean="0"/>
              <a:t>diterima</a:t>
            </a:r>
            <a:r>
              <a:rPr lang="en-US" sz="1600" dirty="0" smtClean="0"/>
              <a:t> per-</a:t>
            </a:r>
          </a:p>
          <a:p>
            <a:pPr marL="90488">
              <a:lnSpc>
                <a:spcPct val="150000"/>
              </a:lnSpc>
              <a:spcBef>
                <a:spcPts val="600"/>
              </a:spcBef>
            </a:pPr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tahun</a:t>
            </a:r>
            <a:r>
              <a:rPr lang="en-US" sz="1600" dirty="0" smtClean="0"/>
              <a:t> </a:t>
            </a:r>
            <a:r>
              <a:rPr lang="en-US" sz="1600" dirty="0" err="1" smtClean="0"/>
              <a:t>oleh</a:t>
            </a:r>
            <a:r>
              <a:rPr lang="en-US" sz="1600" dirty="0" smtClean="0"/>
              <a:t> </a:t>
            </a:r>
            <a:r>
              <a:rPr lang="en-US" sz="1600" dirty="0" err="1" smtClean="0"/>
              <a:t>warga</a:t>
            </a:r>
            <a:r>
              <a:rPr lang="en-US" sz="1600" dirty="0" smtClean="0"/>
              <a:t> </a:t>
            </a:r>
            <a:r>
              <a:rPr lang="en-US" sz="1600" dirty="0" err="1" smtClean="0"/>
              <a:t>negara</a:t>
            </a:r>
            <a:r>
              <a:rPr lang="en-US" sz="1600" dirty="0" smtClean="0"/>
              <a:t>.</a:t>
            </a:r>
          </a:p>
          <a:p>
            <a:pPr marL="341313" indent="-250825">
              <a:lnSpc>
                <a:spcPct val="150000"/>
              </a:lnSpc>
              <a:spcBef>
                <a:spcPts val="600"/>
              </a:spcBef>
              <a:buFont typeface="+mj-lt"/>
              <a:buAutoNum type="alphaLcPeriod" startAt="4"/>
            </a:pPr>
            <a:r>
              <a:rPr lang="en-US" sz="1600" dirty="0" err="1"/>
              <a:t>Pendapatan</a:t>
            </a:r>
            <a:r>
              <a:rPr lang="en-US" sz="1600" dirty="0"/>
              <a:t> </a:t>
            </a:r>
            <a:r>
              <a:rPr lang="en-US" sz="1600" dirty="0" err="1"/>
              <a:t>nasional</a:t>
            </a:r>
            <a:r>
              <a:rPr lang="en-US" sz="1600" dirty="0"/>
              <a:t> </a:t>
            </a:r>
            <a:r>
              <a:rPr lang="en-US" sz="1600" dirty="0" err="1"/>
              <a:t>juga</a:t>
            </a:r>
            <a:r>
              <a:rPr lang="en-US" sz="1600" dirty="0"/>
              <a:t> </a:t>
            </a:r>
            <a:r>
              <a:rPr lang="en-US" sz="1600" dirty="0" err="1"/>
              <a:t>dapat</a:t>
            </a:r>
            <a:r>
              <a:rPr lang="en-US" sz="1600" dirty="0"/>
              <a:t> </a:t>
            </a:r>
            <a:r>
              <a:rPr lang="en-US" sz="1600" dirty="0" err="1"/>
              <a:t>berupa</a:t>
            </a:r>
            <a:r>
              <a:rPr lang="en-US" sz="1600" dirty="0"/>
              <a:t> </a:t>
            </a:r>
            <a:r>
              <a:rPr lang="en-US" sz="1600" dirty="0" err="1"/>
              <a:t>hasil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tempat</a:t>
            </a:r>
            <a:r>
              <a:rPr lang="en-US" sz="1600" dirty="0"/>
              <a:t> </a:t>
            </a:r>
            <a:r>
              <a:rPr lang="en-US" sz="1600" dirty="0" err="1"/>
              <a:t>faktor</a:t>
            </a:r>
            <a:r>
              <a:rPr lang="en-US" sz="1600" dirty="0"/>
              <a:t> </a:t>
            </a:r>
            <a:r>
              <a:rPr lang="en-US" sz="1600" dirty="0" err="1"/>
              <a:t>produksi</a:t>
            </a:r>
            <a:r>
              <a:rPr lang="en-US" sz="1600" dirty="0"/>
              <a:t>, </a:t>
            </a:r>
            <a:r>
              <a:rPr lang="en-US" sz="1600" dirty="0" err="1"/>
              <a:t>yaitu</a:t>
            </a:r>
            <a:r>
              <a:rPr lang="en-US" sz="1600" dirty="0"/>
              <a:t> </a:t>
            </a:r>
            <a:r>
              <a:rPr lang="en-US" sz="1600" dirty="0" err="1"/>
              <a:t>tanah</a:t>
            </a:r>
            <a:r>
              <a:rPr lang="en-US" sz="1600" dirty="0"/>
              <a:t>, </a:t>
            </a:r>
            <a:r>
              <a:rPr lang="en-US" sz="1600" dirty="0" err="1"/>
              <a:t>tenaga</a:t>
            </a:r>
            <a:r>
              <a:rPr lang="en-US" sz="1600" dirty="0"/>
              <a:t> </a:t>
            </a:r>
            <a:r>
              <a:rPr lang="en-US" sz="1600" dirty="0" err="1"/>
              <a:t>kerja</a:t>
            </a:r>
            <a:r>
              <a:rPr lang="en-US" sz="1600" dirty="0"/>
              <a:t>, modal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perusahaan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tempo </a:t>
            </a:r>
            <a:r>
              <a:rPr lang="en-US" sz="1600" dirty="0" err="1"/>
              <a:t>satu</a:t>
            </a:r>
            <a:r>
              <a:rPr lang="en-US" sz="1600" dirty="0"/>
              <a:t> </a:t>
            </a:r>
            <a:r>
              <a:rPr lang="en-US" sz="1600" dirty="0" err="1"/>
              <a:t>tahun</a:t>
            </a:r>
            <a:r>
              <a:rPr lang="en-US" sz="1600" dirty="0"/>
              <a:t> </a:t>
            </a:r>
            <a:r>
              <a:rPr lang="en-US" sz="1600" dirty="0" err="1"/>
              <a:t>atas</a:t>
            </a:r>
            <a:r>
              <a:rPr lang="en-US" sz="1600" dirty="0"/>
              <a:t> </a:t>
            </a:r>
            <a:r>
              <a:rPr lang="en-US" sz="1600" dirty="0" err="1"/>
              <a:t>usaha</a:t>
            </a:r>
            <a:r>
              <a:rPr lang="en-US" sz="1600" dirty="0"/>
              <a:t> </a:t>
            </a:r>
            <a:r>
              <a:rPr lang="en-US" sz="1600" dirty="0" err="1"/>
              <a:t>memproduksi</a:t>
            </a:r>
            <a:r>
              <a:rPr lang="en-US" sz="1600" dirty="0"/>
              <a:t> </a:t>
            </a:r>
            <a:r>
              <a:rPr lang="en-US" sz="1600" dirty="0" err="1"/>
              <a:t>barang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jasa</a:t>
            </a:r>
            <a:r>
              <a:rPr lang="en-US" sz="1600" dirty="0"/>
              <a:t> yang </a:t>
            </a:r>
            <a:r>
              <a:rPr lang="en-US" sz="1600" dirty="0" err="1"/>
              <a:t>dikonsumsi</a:t>
            </a:r>
            <a:r>
              <a:rPr lang="en-US" sz="1600" dirty="0"/>
              <a:t> </a:t>
            </a:r>
            <a:r>
              <a:rPr lang="en-US" sz="1600" dirty="0" err="1"/>
              <a:t>oleh</a:t>
            </a:r>
            <a:r>
              <a:rPr lang="en-US" sz="1600" dirty="0"/>
              <a:t> </a:t>
            </a:r>
            <a:r>
              <a:rPr lang="en-US" sz="1600" dirty="0" err="1"/>
              <a:t>masyarakat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suatu</a:t>
            </a:r>
            <a:r>
              <a:rPr lang="en-US" sz="1600" dirty="0"/>
              <a:t> </a:t>
            </a:r>
            <a:r>
              <a:rPr lang="en-US" sz="1600" dirty="0" err="1" smtClean="0"/>
              <a:t>negara</a:t>
            </a:r>
            <a:endParaRPr lang="en-US" sz="1600" dirty="0"/>
          </a:p>
        </p:txBody>
      </p:sp>
      <p:pic>
        <p:nvPicPr>
          <p:cNvPr id="13" name="Picture 2" descr="E:\ELISA\ERLANGGA LISA\2016\MEDIA MENGAJAR PPT\Template PPT\Template SMA Kurnas Ekonomi\banner Ekonomi Kurnas S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953"/>
            <a:ext cx="9144000" cy="9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415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PT Ekonomi XI new\httpspixabay.comidphotosdownloadchili-2364_1920.jpgattachment&amp;mod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4710"/>
            <a:ext cx="3008489" cy="2648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/>
          <p:cNvSpPr/>
          <p:nvPr/>
        </p:nvSpPr>
        <p:spPr>
          <a:xfrm>
            <a:off x="629420" y="231371"/>
            <a:ext cx="4628380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A.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80566" y="224115"/>
            <a:ext cx="39724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 smtClean="0"/>
              <a:t>Pengertian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pendapatan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nasional</a:t>
            </a:r>
            <a:endParaRPr lang="en-US" sz="2200" b="1" dirty="0"/>
          </a:p>
        </p:txBody>
      </p:sp>
      <p:sp>
        <p:nvSpPr>
          <p:cNvPr id="8" name="Rectangle 7"/>
          <p:cNvSpPr/>
          <p:nvPr/>
        </p:nvSpPr>
        <p:spPr>
          <a:xfrm>
            <a:off x="367020" y="921456"/>
            <a:ext cx="5271780" cy="34830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91440">
              <a:lnSpc>
                <a:spcPct val="150000"/>
              </a:lnSpc>
              <a:spcBef>
                <a:spcPts val="800"/>
              </a:spcBef>
            </a:pPr>
            <a:r>
              <a:rPr lang="en-US" sz="1700" b="1" dirty="0" smtClean="0"/>
              <a:t>Ada </a:t>
            </a:r>
            <a:r>
              <a:rPr lang="en-US" sz="1700" b="1" dirty="0" err="1" smtClean="0"/>
              <a:t>beberapa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definisi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tentang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pendapatan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nasional</a:t>
            </a:r>
            <a:r>
              <a:rPr lang="en-US" sz="1700" b="1" dirty="0" smtClean="0"/>
              <a:t>. </a:t>
            </a:r>
            <a:r>
              <a:rPr lang="en-US" sz="1700" b="1" dirty="0" err="1" smtClean="0"/>
              <a:t>Definisi-definisi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itu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adalah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sebagai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berikut</a:t>
            </a:r>
            <a:r>
              <a:rPr lang="en-US" sz="1700" b="1" dirty="0" smtClean="0"/>
              <a:t>:</a:t>
            </a:r>
          </a:p>
          <a:p>
            <a:pPr marL="342900" indent="-233363">
              <a:lnSpc>
                <a:spcPct val="150000"/>
              </a:lnSpc>
              <a:spcBef>
                <a:spcPts val="800"/>
              </a:spcBef>
              <a:buAutoNum type="alphaLcPeriod" startAt="5"/>
            </a:pPr>
            <a:r>
              <a:rPr lang="en-US" sz="1600" dirty="0" err="1" smtClean="0"/>
              <a:t>Pendapatan</a:t>
            </a:r>
            <a:r>
              <a:rPr lang="en-US" sz="1600" dirty="0" smtClean="0"/>
              <a:t> </a:t>
            </a:r>
            <a:r>
              <a:rPr lang="en-US" sz="1600" dirty="0" err="1" smtClean="0"/>
              <a:t>nasional</a:t>
            </a:r>
            <a:r>
              <a:rPr lang="en-US" sz="1600" dirty="0" smtClean="0"/>
              <a:t> </a:t>
            </a:r>
            <a:r>
              <a:rPr lang="en-US" sz="1600" dirty="0" err="1" smtClean="0"/>
              <a:t>merupakan</a:t>
            </a:r>
            <a:r>
              <a:rPr lang="en-US" sz="1600" dirty="0" smtClean="0"/>
              <a:t> </a:t>
            </a:r>
            <a:r>
              <a:rPr lang="en-US" sz="1600" dirty="0" err="1" smtClean="0"/>
              <a:t>aliran</a:t>
            </a:r>
            <a:r>
              <a:rPr lang="en-US" sz="1600" dirty="0" smtClean="0"/>
              <a:t> </a:t>
            </a:r>
            <a:r>
              <a:rPr lang="en-US" sz="1600" dirty="0" err="1" smtClean="0"/>
              <a:t>pendapatan</a:t>
            </a:r>
            <a:r>
              <a:rPr lang="en-US" sz="1600" dirty="0" smtClean="0"/>
              <a:t> </a:t>
            </a:r>
            <a:r>
              <a:rPr lang="en-US" sz="1600" dirty="0" err="1" smtClean="0"/>
              <a:t>sejauh</a:t>
            </a:r>
            <a:r>
              <a:rPr lang="en-US" sz="1600" dirty="0" smtClean="0"/>
              <a:t> </a:t>
            </a:r>
            <a:r>
              <a:rPr lang="en-US" sz="1600" dirty="0" err="1" smtClean="0"/>
              <a:t>berasal</a:t>
            </a:r>
            <a:r>
              <a:rPr lang="en-US" sz="1600" dirty="0" smtClean="0"/>
              <a:t> </a:t>
            </a:r>
            <a:r>
              <a:rPr lang="en-US" sz="1600" dirty="0" err="1" smtClean="0"/>
              <a:t>dari</a:t>
            </a:r>
            <a:r>
              <a:rPr lang="en-US" sz="1600" dirty="0" smtClean="0"/>
              <a:t> </a:t>
            </a:r>
            <a:r>
              <a:rPr lang="en-US" sz="1600" dirty="0" err="1" smtClean="0"/>
              <a:t>faktor-faktor</a:t>
            </a:r>
            <a:r>
              <a:rPr lang="en-US" sz="1600" dirty="0" smtClean="0"/>
              <a:t> </a:t>
            </a:r>
            <a:r>
              <a:rPr lang="en-US" sz="1600" dirty="0" err="1" smtClean="0"/>
              <a:t>produksi</a:t>
            </a:r>
            <a:r>
              <a:rPr lang="en-US" sz="1600" dirty="0" smtClean="0"/>
              <a:t> yang </a:t>
            </a:r>
            <a:r>
              <a:rPr lang="en-US" sz="1600" dirty="0" err="1" smtClean="0"/>
              <a:t>ditanamkan</a:t>
            </a:r>
            <a:r>
              <a:rPr lang="en-US" sz="1600" dirty="0" smtClean="0"/>
              <a:t> </a:t>
            </a:r>
            <a:r>
              <a:rPr lang="en-US" sz="1600" dirty="0" err="1" smtClean="0"/>
              <a:t>pada</a:t>
            </a:r>
            <a:r>
              <a:rPr lang="en-US" sz="1600" dirty="0" smtClean="0"/>
              <a:t> </a:t>
            </a:r>
            <a:r>
              <a:rPr lang="en-US" sz="1600" dirty="0" err="1" smtClean="0"/>
              <a:t>kekayaan</a:t>
            </a:r>
            <a:r>
              <a:rPr lang="en-US" sz="1600" dirty="0" smtClean="0"/>
              <a:t> </a:t>
            </a:r>
            <a:r>
              <a:rPr lang="en-US" sz="1600" dirty="0" err="1" smtClean="0"/>
              <a:t>nasional</a:t>
            </a:r>
            <a:r>
              <a:rPr lang="en-US" sz="1600" dirty="0" smtClean="0"/>
              <a:t> (</a:t>
            </a:r>
            <a:r>
              <a:rPr lang="en-US" sz="1600" dirty="0" err="1" smtClean="0"/>
              <a:t>aset</a:t>
            </a:r>
            <a:r>
              <a:rPr lang="en-US" sz="1600" dirty="0" smtClean="0"/>
              <a:t>) yang </a:t>
            </a:r>
            <a:r>
              <a:rPr lang="en-US" sz="1600" dirty="0" err="1" smtClean="0"/>
              <a:t>berupa</a:t>
            </a:r>
            <a:r>
              <a:rPr lang="en-US" sz="1600" dirty="0" smtClean="0"/>
              <a:t> </a:t>
            </a:r>
            <a:r>
              <a:rPr lang="en-US" sz="1600" dirty="0" err="1" smtClean="0"/>
              <a:t>sumber</a:t>
            </a:r>
            <a:r>
              <a:rPr lang="en-US" sz="1600" dirty="0" smtClean="0"/>
              <a:t> </a:t>
            </a:r>
            <a:r>
              <a:rPr lang="en-US" sz="1600" dirty="0" err="1" smtClean="0"/>
              <a:t>daya</a:t>
            </a:r>
            <a:r>
              <a:rPr lang="en-US" sz="1600" dirty="0" smtClean="0"/>
              <a:t> </a:t>
            </a:r>
            <a:r>
              <a:rPr lang="en-US" sz="1600" dirty="0" err="1" smtClean="0"/>
              <a:t>alam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fisik</a:t>
            </a:r>
            <a:r>
              <a:rPr lang="en-US" sz="1600" dirty="0" smtClean="0"/>
              <a:t>, </a:t>
            </a:r>
            <a:r>
              <a:rPr lang="en-US" sz="1600" dirty="0" err="1" smtClean="0"/>
              <a:t>hasil</a:t>
            </a:r>
            <a:r>
              <a:rPr lang="en-US" sz="1600" dirty="0" smtClean="0"/>
              <a:t> </a:t>
            </a:r>
            <a:r>
              <a:rPr lang="en-US" sz="1600" dirty="0" err="1" smtClean="0"/>
              <a:t>bumi</a:t>
            </a:r>
            <a:r>
              <a:rPr lang="en-US" sz="1600" dirty="0" smtClean="0"/>
              <a:t>, </a:t>
            </a:r>
            <a:r>
              <a:rPr lang="en-US" sz="1600" dirty="0" err="1" smtClean="0"/>
              <a:t>peralatan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teknologi</a:t>
            </a:r>
            <a:r>
              <a:rPr lang="en-US" sz="1600" dirty="0" smtClean="0"/>
              <a:t>. </a:t>
            </a:r>
            <a:r>
              <a:rPr lang="en-US" sz="1600" dirty="0" err="1" smtClean="0"/>
              <a:t>Kekayaan</a:t>
            </a:r>
            <a:r>
              <a:rPr lang="en-US" sz="1600" dirty="0" smtClean="0"/>
              <a:t> </a:t>
            </a:r>
            <a:r>
              <a:rPr lang="en-US" sz="1600" dirty="0" err="1" smtClean="0"/>
              <a:t>nasional</a:t>
            </a:r>
            <a:r>
              <a:rPr lang="en-US" sz="1600" dirty="0" smtClean="0"/>
              <a:t> </a:t>
            </a:r>
            <a:r>
              <a:rPr lang="en-US" sz="1600" dirty="0" err="1" smtClean="0"/>
              <a:t>merupakan</a:t>
            </a:r>
            <a:r>
              <a:rPr lang="en-US" sz="1600" dirty="0" smtClean="0"/>
              <a:t> </a:t>
            </a:r>
            <a:r>
              <a:rPr lang="en-US" sz="1600" dirty="0" err="1" smtClean="0"/>
              <a:t>dana</a:t>
            </a:r>
            <a:r>
              <a:rPr lang="en-US" sz="1600" dirty="0" smtClean="0"/>
              <a:t> </a:t>
            </a:r>
            <a:r>
              <a:rPr lang="en-US" sz="1600" dirty="0" err="1" smtClean="0"/>
              <a:t>pada</a:t>
            </a:r>
            <a:r>
              <a:rPr lang="en-US" sz="1600" dirty="0" smtClean="0"/>
              <a:t> </a:t>
            </a:r>
            <a:r>
              <a:rPr lang="en-US" sz="1600" dirty="0" err="1" smtClean="0"/>
              <a:t>suatu</a:t>
            </a:r>
            <a:r>
              <a:rPr lang="en-US" sz="1600" dirty="0" smtClean="0"/>
              <a:t> </a:t>
            </a:r>
            <a:r>
              <a:rPr lang="en-US" sz="1600" dirty="0" err="1" smtClean="0"/>
              <a:t>masa</a:t>
            </a:r>
            <a:r>
              <a:rPr lang="en-US" sz="1600" dirty="0" smtClean="0"/>
              <a:t> yang </a:t>
            </a:r>
            <a:r>
              <a:rPr lang="en-US" sz="1600" dirty="0" err="1" smtClean="0"/>
              <a:t>sudah</a:t>
            </a:r>
            <a:r>
              <a:rPr lang="en-US" sz="1600" dirty="0" smtClean="0"/>
              <a:t> </a:t>
            </a:r>
            <a:r>
              <a:rPr lang="en-US" sz="1600" dirty="0" err="1" smtClean="0"/>
              <a:t>ditentukan</a:t>
            </a:r>
            <a:r>
              <a:rPr lang="en-US" sz="1600" dirty="0" smtClean="0"/>
              <a:t>. </a:t>
            </a:r>
          </a:p>
          <a:p>
            <a:pPr marL="433388" indent="-342900">
              <a:lnSpc>
                <a:spcPct val="150000"/>
              </a:lnSpc>
              <a:spcBef>
                <a:spcPts val="800"/>
              </a:spcBef>
              <a:buAutoNum type="alphaLcPeriod" startAt="5"/>
            </a:pPr>
            <a:endParaRPr lang="en-US" sz="800" dirty="0"/>
          </a:p>
        </p:txBody>
      </p:sp>
      <p:pic>
        <p:nvPicPr>
          <p:cNvPr id="9" name="Picture 2" descr="E:\ELISA\ERLANGGA LISA\2016\MEDIA MENGAJAR PPT\Template PPT\Template SMA Kurnas Ekonomi\banner Ekonomi Kurnas S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953"/>
            <a:ext cx="9144000" cy="9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67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PT Ekonomi XI new\httpspixabay.comidphotosdownloadchili-2364_1920.jpgattachment&amp;mod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11" y="1370910"/>
            <a:ext cx="3008489" cy="2648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/>
          <p:cNvSpPr/>
          <p:nvPr/>
        </p:nvSpPr>
        <p:spPr>
          <a:xfrm>
            <a:off x="629420" y="231371"/>
            <a:ext cx="4628380" cy="40995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44442" y="170370"/>
            <a:ext cx="565348" cy="5725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A.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80566" y="224115"/>
            <a:ext cx="39724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 smtClean="0"/>
              <a:t>Pengertian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pendapatan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nasional</a:t>
            </a:r>
            <a:endParaRPr lang="en-US" sz="2200" b="1" dirty="0"/>
          </a:p>
        </p:txBody>
      </p:sp>
      <p:sp>
        <p:nvSpPr>
          <p:cNvPr id="8" name="Rectangle 7"/>
          <p:cNvSpPr/>
          <p:nvPr/>
        </p:nvSpPr>
        <p:spPr>
          <a:xfrm>
            <a:off x="381000" y="921456"/>
            <a:ext cx="5181600" cy="34317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91440">
              <a:lnSpc>
                <a:spcPct val="150000"/>
              </a:lnSpc>
              <a:spcBef>
                <a:spcPts val="600"/>
              </a:spcBef>
            </a:pPr>
            <a:r>
              <a:rPr lang="en-US" sz="1700" b="1" dirty="0" smtClean="0"/>
              <a:t>Ada </a:t>
            </a:r>
            <a:r>
              <a:rPr lang="en-US" sz="1700" b="1" dirty="0" err="1" smtClean="0"/>
              <a:t>beberapa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definisi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tentang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pendapatan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nasional</a:t>
            </a:r>
            <a:r>
              <a:rPr lang="en-US" sz="1700" b="1" dirty="0" smtClean="0"/>
              <a:t>. </a:t>
            </a:r>
            <a:r>
              <a:rPr lang="en-US" sz="1700" b="1" dirty="0" err="1" smtClean="0"/>
              <a:t>Definisi-definisi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itu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adalah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sebagai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berikut</a:t>
            </a:r>
            <a:r>
              <a:rPr lang="en-US" sz="1700" b="1" dirty="0" smtClean="0"/>
              <a:t>:</a:t>
            </a:r>
          </a:p>
          <a:p>
            <a:pPr marL="280988" indent="-190500">
              <a:lnSpc>
                <a:spcPct val="150000"/>
              </a:lnSpc>
              <a:spcBef>
                <a:spcPts val="600"/>
              </a:spcBef>
              <a:buFont typeface="+mj-lt"/>
              <a:buAutoNum type="alphaLcPeriod" startAt="6"/>
            </a:pPr>
            <a:r>
              <a:rPr lang="en-US" sz="1700" dirty="0" err="1" smtClean="0"/>
              <a:t>Pendapatan</a:t>
            </a:r>
            <a:r>
              <a:rPr lang="en-US" sz="1700" dirty="0" smtClean="0"/>
              <a:t> </a:t>
            </a:r>
            <a:r>
              <a:rPr lang="en-US" sz="1700" dirty="0" err="1" smtClean="0"/>
              <a:t>nasional</a:t>
            </a:r>
            <a:r>
              <a:rPr lang="en-US" sz="1700" dirty="0" smtClean="0"/>
              <a:t> </a:t>
            </a:r>
            <a:r>
              <a:rPr lang="en-US" sz="1700" dirty="0" err="1" smtClean="0"/>
              <a:t>juga</a:t>
            </a:r>
            <a:r>
              <a:rPr lang="en-US" sz="1700" dirty="0" smtClean="0"/>
              <a:t> </a:t>
            </a:r>
            <a:r>
              <a:rPr lang="en-US" sz="1700" dirty="0" err="1" smtClean="0"/>
              <a:t>disebut</a:t>
            </a:r>
            <a:r>
              <a:rPr lang="en-US" sz="1700" dirty="0" smtClean="0"/>
              <a:t> </a:t>
            </a:r>
            <a:r>
              <a:rPr lang="en-US" sz="1700" dirty="0" err="1" smtClean="0"/>
              <a:t>sebagai</a:t>
            </a:r>
            <a:r>
              <a:rPr lang="en-US" sz="1700" dirty="0" smtClean="0"/>
              <a:t> </a:t>
            </a:r>
            <a:r>
              <a:rPr lang="en-US" sz="1700" dirty="0" err="1" smtClean="0"/>
              <a:t>deviden</a:t>
            </a:r>
            <a:r>
              <a:rPr lang="en-US" sz="1700" dirty="0" smtClean="0"/>
              <a:t> </a:t>
            </a:r>
            <a:r>
              <a:rPr lang="en-US" sz="1700" dirty="0" err="1" smtClean="0"/>
              <a:t>nasional</a:t>
            </a:r>
            <a:r>
              <a:rPr lang="en-US" sz="1700" dirty="0" smtClean="0"/>
              <a:t> </a:t>
            </a:r>
            <a:r>
              <a:rPr lang="en-US" sz="1700" dirty="0" err="1" smtClean="0"/>
              <a:t>karena</a:t>
            </a:r>
            <a:r>
              <a:rPr lang="en-US" sz="1700" dirty="0" smtClean="0"/>
              <a:t> </a:t>
            </a:r>
            <a:r>
              <a:rPr lang="en-US" sz="1700" dirty="0" err="1" smtClean="0"/>
              <a:t>merupakan</a:t>
            </a:r>
            <a:r>
              <a:rPr lang="en-US" sz="1700" dirty="0" smtClean="0"/>
              <a:t> </a:t>
            </a:r>
            <a:r>
              <a:rPr lang="en-US" sz="1700" dirty="0" err="1" smtClean="0"/>
              <a:t>pendapatan</a:t>
            </a:r>
            <a:r>
              <a:rPr lang="en-US" sz="1700" dirty="0" smtClean="0"/>
              <a:t> </a:t>
            </a:r>
            <a:r>
              <a:rPr lang="en-US" sz="1700" dirty="0" err="1" smtClean="0"/>
              <a:t>nasional</a:t>
            </a:r>
            <a:r>
              <a:rPr lang="en-US" sz="1700" dirty="0" smtClean="0"/>
              <a:t> yang </a:t>
            </a:r>
            <a:r>
              <a:rPr lang="en-US" sz="1700" dirty="0" err="1" smtClean="0"/>
              <a:t>mencerminkan</a:t>
            </a:r>
            <a:r>
              <a:rPr lang="en-US" sz="1700" dirty="0" smtClean="0"/>
              <a:t> </a:t>
            </a:r>
            <a:r>
              <a:rPr lang="en-US" sz="1700" dirty="0" err="1" smtClean="0"/>
              <a:t>pendapatan-pendapatan</a:t>
            </a:r>
            <a:r>
              <a:rPr lang="en-US" sz="1700" dirty="0" smtClean="0"/>
              <a:t> yang </a:t>
            </a:r>
            <a:r>
              <a:rPr lang="en-US" sz="1700" dirty="0" err="1" smtClean="0"/>
              <a:t>dibagai</a:t>
            </a:r>
            <a:r>
              <a:rPr lang="en-US" sz="1700" dirty="0" smtClean="0"/>
              <a:t> </a:t>
            </a:r>
            <a:r>
              <a:rPr lang="en-US" sz="1700" dirty="0" err="1" smtClean="0"/>
              <a:t>atas</a:t>
            </a:r>
            <a:r>
              <a:rPr lang="en-US" sz="1700" dirty="0" smtClean="0"/>
              <a:t> </a:t>
            </a:r>
            <a:r>
              <a:rPr lang="en-US" sz="1700" dirty="0" err="1" smtClean="0"/>
              <a:t>empat</a:t>
            </a:r>
            <a:r>
              <a:rPr lang="en-US" sz="1700" dirty="0" smtClean="0"/>
              <a:t> </a:t>
            </a:r>
            <a:r>
              <a:rPr lang="en-US" sz="1700" dirty="0" err="1" smtClean="0"/>
              <a:t>faktor</a:t>
            </a:r>
            <a:r>
              <a:rPr lang="en-US" sz="1700" dirty="0" smtClean="0"/>
              <a:t> </a:t>
            </a:r>
            <a:r>
              <a:rPr lang="en-US" sz="1700" dirty="0" err="1" smtClean="0"/>
              <a:t>produksi</a:t>
            </a:r>
            <a:r>
              <a:rPr lang="en-US" sz="1700" dirty="0" smtClean="0"/>
              <a:t>, </a:t>
            </a:r>
            <a:r>
              <a:rPr lang="en-US" sz="1700" dirty="0" err="1" smtClean="0"/>
              <a:t>yaitu</a:t>
            </a:r>
            <a:r>
              <a:rPr lang="en-US" sz="1700" dirty="0" smtClean="0"/>
              <a:t> </a:t>
            </a:r>
            <a:r>
              <a:rPr lang="en-US" sz="1700" dirty="0" err="1" smtClean="0"/>
              <a:t>tanah</a:t>
            </a:r>
            <a:r>
              <a:rPr lang="en-US" sz="1700" dirty="0" smtClean="0"/>
              <a:t> yang </a:t>
            </a:r>
            <a:r>
              <a:rPr lang="en-US" sz="1700" dirty="0" err="1" smtClean="0"/>
              <a:t>disewa</a:t>
            </a:r>
            <a:r>
              <a:rPr lang="en-US" sz="1700" dirty="0" smtClean="0"/>
              <a:t>, </a:t>
            </a:r>
            <a:r>
              <a:rPr lang="en-US" sz="1700" dirty="0" err="1" smtClean="0"/>
              <a:t>upah</a:t>
            </a:r>
            <a:r>
              <a:rPr lang="en-US" sz="1700" dirty="0" smtClean="0"/>
              <a:t> </a:t>
            </a:r>
            <a:r>
              <a:rPr lang="en-US" sz="1700" dirty="0" err="1" smtClean="0"/>
              <a:t>tenaga</a:t>
            </a:r>
            <a:r>
              <a:rPr lang="en-US" sz="1700" dirty="0" smtClean="0"/>
              <a:t> </a:t>
            </a:r>
            <a:r>
              <a:rPr lang="en-US" sz="1700" dirty="0" err="1" smtClean="0"/>
              <a:t>kerja</a:t>
            </a:r>
            <a:r>
              <a:rPr lang="en-US" sz="1700" dirty="0" smtClean="0"/>
              <a:t>, </a:t>
            </a:r>
            <a:r>
              <a:rPr lang="en-US" sz="1700" dirty="0" err="1" smtClean="0"/>
              <a:t>bunga</a:t>
            </a:r>
            <a:r>
              <a:rPr lang="en-US" sz="1700" dirty="0" smtClean="0"/>
              <a:t> </a:t>
            </a:r>
            <a:r>
              <a:rPr lang="en-US" sz="1700" dirty="0" err="1" smtClean="0"/>
              <a:t>atas</a:t>
            </a:r>
            <a:r>
              <a:rPr lang="en-US" sz="1700" dirty="0" smtClean="0"/>
              <a:t> modal </a:t>
            </a:r>
            <a:r>
              <a:rPr lang="en-US" sz="1700" dirty="0" err="1" smtClean="0"/>
              <a:t>dan</a:t>
            </a:r>
            <a:r>
              <a:rPr lang="en-US" sz="1700" dirty="0" smtClean="0"/>
              <a:t> </a:t>
            </a:r>
            <a:r>
              <a:rPr lang="en-US" sz="1700" dirty="0" err="1" smtClean="0"/>
              <a:t>keuntungan</a:t>
            </a:r>
            <a:r>
              <a:rPr lang="en-US" sz="1700" dirty="0" smtClean="0"/>
              <a:t> </a:t>
            </a:r>
            <a:r>
              <a:rPr lang="en-US" sz="1700" dirty="0" err="1" smtClean="0"/>
              <a:t>perusahaan</a:t>
            </a:r>
            <a:r>
              <a:rPr lang="en-US" sz="1700" dirty="0" smtClean="0"/>
              <a:t>.</a:t>
            </a:r>
          </a:p>
          <a:p>
            <a:pPr marL="434340" indent="-342900">
              <a:lnSpc>
                <a:spcPct val="150000"/>
              </a:lnSpc>
              <a:spcBef>
                <a:spcPts val="600"/>
              </a:spcBef>
              <a:buFont typeface="+mj-lt"/>
              <a:buAutoNum type="alphaLcPeriod" startAt="6"/>
            </a:pPr>
            <a:endParaRPr lang="en-US" sz="200" dirty="0" smtClean="0"/>
          </a:p>
        </p:txBody>
      </p:sp>
    </p:spTree>
    <p:extLst>
      <p:ext uri="{BB962C8B-B14F-4D97-AF65-F5344CB8AC3E}">
        <p14:creationId xmlns:p14="http://schemas.microsoft.com/office/powerpoint/2010/main" val="914695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3400" y="739368"/>
            <a:ext cx="5715000" cy="3661182"/>
            <a:chOff x="533400" y="739368"/>
            <a:chExt cx="5715000" cy="3661182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739368"/>
              <a:ext cx="5715000" cy="3280182"/>
            </a:xfrm>
            <a:prstGeom prst="roundRect">
              <a:avLst>
                <a:gd name="adj" fmla="val 577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600" y="767889"/>
              <a:ext cx="4572000" cy="363266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91440">
                <a:lnSpc>
                  <a:spcPct val="150000"/>
                </a:lnSpc>
                <a:spcBef>
                  <a:spcPts val="600"/>
                </a:spcBef>
              </a:pPr>
              <a:r>
                <a:rPr lang="en-US" sz="1900" b="1" dirty="0" err="1"/>
                <a:t>Menurut</a:t>
              </a:r>
              <a:r>
                <a:rPr lang="en-US" sz="1900" b="1" dirty="0"/>
                <a:t> Alfred Marshall,  </a:t>
              </a:r>
              <a:r>
                <a:rPr lang="en-US" sz="1900" dirty="0" err="1"/>
                <a:t>seorang</a:t>
              </a:r>
              <a:r>
                <a:rPr lang="en-US" sz="1900" dirty="0"/>
                <a:t> </a:t>
              </a:r>
              <a:r>
                <a:rPr lang="en-US" sz="1900" dirty="0" err="1"/>
                <a:t>ekonom</a:t>
              </a:r>
              <a:r>
                <a:rPr lang="en-US" sz="1900" dirty="0"/>
                <a:t>   </a:t>
              </a:r>
              <a:r>
                <a:rPr lang="en-US" sz="1900" dirty="0" err="1"/>
                <a:t>klasik</a:t>
              </a:r>
              <a:r>
                <a:rPr lang="en-US" sz="1900" dirty="0"/>
                <a:t> </a:t>
              </a:r>
              <a:r>
                <a:rPr lang="en-US" sz="1900" dirty="0" err="1"/>
                <a:t>pendapatan</a:t>
              </a:r>
              <a:r>
                <a:rPr lang="en-US" sz="1900" dirty="0"/>
                <a:t> </a:t>
              </a:r>
              <a:r>
                <a:rPr lang="en-US" sz="1900" dirty="0" err="1"/>
                <a:t>nasional</a:t>
              </a:r>
              <a:r>
                <a:rPr lang="en-US" sz="1900" dirty="0"/>
                <a:t> </a:t>
              </a:r>
              <a:r>
                <a:rPr lang="en-US" sz="1900" dirty="0" err="1"/>
                <a:t>atau</a:t>
              </a:r>
              <a:r>
                <a:rPr lang="en-US" sz="1900" dirty="0"/>
                <a:t> </a:t>
              </a:r>
              <a:r>
                <a:rPr lang="en-US" sz="1900" dirty="0" err="1"/>
                <a:t>deviden</a:t>
              </a:r>
              <a:r>
                <a:rPr lang="en-US" sz="1900" dirty="0"/>
                <a:t> </a:t>
              </a:r>
              <a:r>
                <a:rPr lang="en-US" sz="1900" dirty="0" err="1"/>
                <a:t>nasional</a:t>
              </a:r>
              <a:r>
                <a:rPr lang="en-US" sz="1900" dirty="0"/>
                <a:t> </a:t>
              </a:r>
              <a:r>
                <a:rPr lang="en-US" sz="1900" dirty="0" err="1"/>
                <a:t>adalah</a:t>
              </a:r>
              <a:r>
                <a:rPr lang="en-US" sz="1900" dirty="0"/>
                <a:t> </a:t>
              </a:r>
              <a:r>
                <a:rPr lang="en-US" sz="1900" dirty="0" err="1"/>
                <a:t>tenaga</a:t>
              </a:r>
              <a:r>
                <a:rPr lang="en-US" sz="1900" dirty="0"/>
                <a:t> </a:t>
              </a:r>
              <a:r>
                <a:rPr lang="en-US" sz="1900" dirty="0" err="1"/>
                <a:t>kerja</a:t>
              </a:r>
              <a:r>
                <a:rPr lang="en-US" sz="1900" dirty="0"/>
                <a:t> </a:t>
              </a:r>
              <a:r>
                <a:rPr lang="en-US" sz="1900" dirty="0" err="1"/>
                <a:t>dan</a:t>
              </a:r>
              <a:r>
                <a:rPr lang="en-US" sz="1900" dirty="0"/>
                <a:t> modal </a:t>
              </a:r>
              <a:r>
                <a:rPr lang="en-US" sz="1900" dirty="0" err="1"/>
                <a:t>dari</a:t>
              </a:r>
              <a:r>
                <a:rPr lang="en-US" sz="1900" dirty="0"/>
                <a:t> </a:t>
              </a:r>
              <a:r>
                <a:rPr lang="en-US" sz="1900" dirty="0" err="1"/>
                <a:t>suatu</a:t>
              </a:r>
              <a:r>
                <a:rPr lang="en-US" sz="1900" dirty="0"/>
                <a:t> </a:t>
              </a:r>
              <a:r>
                <a:rPr lang="en-US" sz="1900" dirty="0" err="1"/>
                <a:t>negara</a:t>
              </a:r>
              <a:r>
                <a:rPr lang="en-US" sz="1900" dirty="0"/>
                <a:t> yang </a:t>
              </a:r>
              <a:r>
                <a:rPr lang="en-US" sz="1900" dirty="0" err="1"/>
                <a:t>mengolah</a:t>
              </a:r>
              <a:r>
                <a:rPr lang="en-US" sz="1900" dirty="0"/>
                <a:t> </a:t>
              </a:r>
              <a:r>
                <a:rPr lang="en-US" sz="1900" dirty="0" err="1"/>
                <a:t>sumber</a:t>
              </a:r>
              <a:r>
                <a:rPr lang="en-US" sz="1900" dirty="0"/>
                <a:t> </a:t>
              </a:r>
              <a:r>
                <a:rPr lang="en-US" sz="1900" dirty="0" err="1"/>
                <a:t>alamnya</a:t>
              </a:r>
              <a:r>
                <a:rPr lang="en-US" sz="1900" dirty="0"/>
                <a:t> </a:t>
              </a:r>
              <a:r>
                <a:rPr lang="en-US" sz="1900" dirty="0" err="1"/>
                <a:t>untuk</a:t>
              </a:r>
              <a:r>
                <a:rPr lang="en-US" sz="1900" dirty="0"/>
                <a:t> </a:t>
              </a:r>
              <a:r>
                <a:rPr lang="en-US" sz="1900" dirty="0" err="1"/>
                <a:t>memproduksi</a:t>
              </a:r>
              <a:r>
                <a:rPr lang="en-US" sz="1900" dirty="0"/>
                <a:t> </a:t>
              </a:r>
              <a:r>
                <a:rPr lang="en-US" sz="1900" dirty="0" err="1"/>
                <a:t>sejumlah</a:t>
              </a:r>
              <a:r>
                <a:rPr lang="en-US" sz="1900" dirty="0"/>
                <a:t>  </a:t>
              </a:r>
              <a:r>
                <a:rPr lang="en-US" sz="1900" i="1" dirty="0"/>
                <a:t>“</a:t>
              </a:r>
              <a:r>
                <a:rPr lang="en-US" sz="1900" i="1" dirty="0" err="1"/>
                <a:t>neto</a:t>
              </a:r>
              <a:r>
                <a:rPr lang="en-US" sz="1900" i="1" dirty="0"/>
                <a:t>”  </a:t>
              </a:r>
              <a:r>
                <a:rPr lang="en-US" sz="1900" dirty="0" err="1"/>
                <a:t>komoditi</a:t>
              </a:r>
              <a:r>
                <a:rPr lang="en-US" sz="1900" dirty="0"/>
                <a:t>, </a:t>
              </a:r>
              <a:r>
                <a:rPr lang="en-US" sz="1900" dirty="0" err="1"/>
                <a:t>baik</a:t>
              </a:r>
              <a:r>
                <a:rPr lang="en-US" sz="1900" dirty="0"/>
                <a:t> material </a:t>
              </a:r>
              <a:r>
                <a:rPr lang="en-US" sz="1900" dirty="0" err="1"/>
                <a:t>dan</a:t>
              </a:r>
              <a:r>
                <a:rPr lang="en-US" sz="1900" dirty="0"/>
                <a:t>  immaterial, </a:t>
              </a:r>
              <a:r>
                <a:rPr lang="en-US" sz="1900" dirty="0" err="1"/>
                <a:t>termasuk</a:t>
              </a:r>
              <a:r>
                <a:rPr lang="en-US" sz="1900" dirty="0"/>
                <a:t> </a:t>
              </a:r>
              <a:r>
                <a:rPr lang="en-US" sz="1900" dirty="0" err="1"/>
                <a:t>jasa</a:t>
              </a:r>
              <a:r>
                <a:rPr lang="en-US" sz="1900" dirty="0"/>
                <a:t>   </a:t>
              </a:r>
              <a:r>
                <a:rPr lang="en-US" sz="1900" dirty="0" err="1"/>
                <a:t>dan</a:t>
              </a:r>
              <a:r>
                <a:rPr lang="en-US" sz="1900" dirty="0"/>
                <a:t> </a:t>
              </a:r>
              <a:r>
                <a:rPr lang="en-US" sz="1900" dirty="0" err="1"/>
                <a:t>sejenisnya</a:t>
              </a:r>
              <a:r>
                <a:rPr lang="en-US" sz="1900" dirty="0"/>
                <a:t>.</a:t>
              </a:r>
            </a:p>
            <a:p>
              <a:pPr marL="91440">
                <a:lnSpc>
                  <a:spcPct val="150000"/>
                </a:lnSpc>
                <a:spcBef>
                  <a:spcPts val="600"/>
                </a:spcBef>
              </a:pPr>
              <a:endParaRPr lang="en-US" sz="19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62601" y="361950"/>
            <a:ext cx="2971800" cy="3869102"/>
            <a:chOff x="5508625" y="415925"/>
            <a:chExt cx="3101975" cy="386910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415925"/>
              <a:ext cx="3101975" cy="386910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508625" y="4008028"/>
              <a:ext cx="3101975" cy="276999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 i="1" dirty="0"/>
                <a:t>Alfred Marshall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9591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821</Words>
  <Application>Microsoft Office PowerPoint</Application>
  <PresentationFormat>On-screen Show (16:9)</PresentationFormat>
  <Paragraphs>109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EASYMEDIA</dc:creator>
  <cp:lastModifiedBy>ku</cp:lastModifiedBy>
  <cp:revision>48</cp:revision>
  <dcterms:created xsi:type="dcterms:W3CDTF">2017-07-28T04:31:08Z</dcterms:created>
  <dcterms:modified xsi:type="dcterms:W3CDTF">2017-08-11T04:04:26Z</dcterms:modified>
</cp:coreProperties>
</file>